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tags/tag26.xml" ContentType="application/vnd.openxmlformats-officedocument.presentationml.tags+xml"/>
  <Override PartName="/ppt/notesSlides/notesSlide26.xml" ContentType="application/vnd.openxmlformats-officedocument.presentationml.notesSlide+xml"/>
  <Override PartName="/ppt/tags/tag27.xml" ContentType="application/vnd.openxmlformats-officedocument.presentationml.tags+xml"/>
  <Override PartName="/ppt/notesSlides/notesSlide27.xml" ContentType="application/vnd.openxmlformats-officedocument.presentationml.notesSlide+xml"/>
  <Override PartName="/ppt/tags/tag28.xml" ContentType="application/vnd.openxmlformats-officedocument.presentationml.tags+xml"/>
  <Override PartName="/ppt/notesSlides/notesSlide28.xml" ContentType="application/vnd.openxmlformats-officedocument.presentationml.notesSlide+xml"/>
  <Override PartName="/ppt/tags/tag29.xml" ContentType="application/vnd.openxmlformats-officedocument.presentationml.tags+xml"/>
  <Override PartName="/ppt/notesSlides/notesSlide29.xml" ContentType="application/vnd.openxmlformats-officedocument.presentationml.notesSlide+xml"/>
  <Override PartName="/ppt/tags/tag30.xml" ContentType="application/vnd.openxmlformats-officedocument.presentationml.tags+xml"/>
  <Override PartName="/ppt/notesSlides/notesSlide30.xml" ContentType="application/vnd.openxmlformats-officedocument.presentationml.notesSlide+xml"/>
  <Override PartName="/ppt/tags/tag31.xml" ContentType="application/vnd.openxmlformats-officedocument.presentationml.tags+xml"/>
  <Override PartName="/ppt/notesSlides/notesSlide31.xml" ContentType="application/vnd.openxmlformats-officedocument.presentationml.notesSlide+xml"/>
  <Override PartName="/ppt/tags/tag32.xml" ContentType="application/vnd.openxmlformats-officedocument.presentationml.tags+xml"/>
  <Override PartName="/ppt/notesSlides/notesSlide32.xml" ContentType="application/vnd.openxmlformats-officedocument.presentationml.notesSlide+xml"/>
  <Override PartName="/ppt/tags/tag33.xml" ContentType="application/vnd.openxmlformats-officedocument.presentationml.tags+xml"/>
  <Override PartName="/ppt/notesSlides/notesSlide33.xml" ContentType="application/vnd.openxmlformats-officedocument.presentationml.notesSlide+xml"/>
  <Override PartName="/ppt/tags/tag34.xml" ContentType="application/vnd.openxmlformats-officedocument.presentationml.tags+xml"/>
  <Override PartName="/ppt/notesSlides/notesSlide34.xml" ContentType="application/vnd.openxmlformats-officedocument.presentationml.notesSlide+xml"/>
  <Override PartName="/ppt/tags/tag35.xml" ContentType="application/vnd.openxmlformats-officedocument.presentationml.tags+xml"/>
  <Override PartName="/ppt/notesSlides/notesSlide35.xml" ContentType="application/vnd.openxmlformats-officedocument.presentationml.notesSlide+xml"/>
  <Override PartName="/ppt/tags/tag36.xml" ContentType="application/vnd.openxmlformats-officedocument.presentationml.tags+xml"/>
  <Override PartName="/ppt/notesSlides/notesSlide36.xml" ContentType="application/vnd.openxmlformats-officedocument.presentationml.notesSlide+xml"/>
  <Override PartName="/ppt/tags/tag37.xml" ContentType="application/vnd.openxmlformats-officedocument.presentationml.tags+xml"/>
  <Override PartName="/ppt/notesSlides/notesSlide37.xml" ContentType="application/vnd.openxmlformats-officedocument.presentationml.notesSlide+xml"/>
  <Override PartName="/ppt/tags/tag38.xml" ContentType="application/vnd.openxmlformats-officedocument.presentationml.tags+xml"/>
  <Override PartName="/ppt/notesSlides/notesSlide38.xml" ContentType="application/vnd.openxmlformats-officedocument.presentationml.notesSlide+xml"/>
  <Override PartName="/ppt/tags/tag39.xml" ContentType="application/vnd.openxmlformats-officedocument.presentationml.tags+xml"/>
  <Override PartName="/ppt/notesSlides/notesSlide39.xml" ContentType="application/vnd.openxmlformats-officedocument.presentationml.notesSlide+xml"/>
  <Override PartName="/ppt/tags/tag40.xml" ContentType="application/vnd.openxmlformats-officedocument.presentationml.tags+xml"/>
  <Override PartName="/ppt/notesSlides/notesSlide40.xml" ContentType="application/vnd.openxmlformats-officedocument.presentationml.notesSlide+xml"/>
  <Override PartName="/ppt/tags/tag41.xml" ContentType="application/vnd.openxmlformats-officedocument.presentationml.tags+xml"/>
  <Override PartName="/ppt/notesSlides/notesSlide41.xml" ContentType="application/vnd.openxmlformats-officedocument.presentationml.notesSlide+xml"/>
  <Override PartName="/ppt/tags/tag42.xml" ContentType="application/vnd.openxmlformats-officedocument.presentationml.tags+xml"/>
  <Override PartName="/ppt/notesSlides/notesSlide42.xml" ContentType="application/vnd.openxmlformats-officedocument.presentationml.notesSlide+xml"/>
  <Override PartName="/ppt/tags/tag43.xml" ContentType="application/vnd.openxmlformats-officedocument.presentationml.tags+xml"/>
  <Override PartName="/ppt/notesSlides/notesSlide43.xml" ContentType="application/vnd.openxmlformats-officedocument.presentationml.notesSlide+xml"/>
  <Override PartName="/ppt/tags/tag44.xml" ContentType="application/vnd.openxmlformats-officedocument.presentationml.tags+xml"/>
  <Override PartName="/ppt/notesSlides/notesSlide44.xml" ContentType="application/vnd.openxmlformats-officedocument.presentationml.notesSlide+xml"/>
  <Override PartName="/ppt/tags/tag45.xml" ContentType="application/vnd.openxmlformats-officedocument.presentationml.tags+xml"/>
  <Override PartName="/ppt/notesSlides/notesSlide45.xml" ContentType="application/vnd.openxmlformats-officedocument.presentationml.notesSlide+xml"/>
  <Override PartName="/ppt/tags/tag46.xml" ContentType="application/vnd.openxmlformats-officedocument.presentationml.tags+xml"/>
  <Override PartName="/ppt/notesSlides/notesSlide46.xml" ContentType="application/vnd.openxmlformats-officedocument.presentationml.notesSlide+xml"/>
  <Override PartName="/ppt/tags/tag47.xml" ContentType="application/vnd.openxmlformats-officedocument.presentationml.tags+xml"/>
  <Override PartName="/ppt/notesSlides/notesSlide47.xml" ContentType="application/vnd.openxmlformats-officedocument.presentationml.notesSlide+xml"/>
  <Override PartName="/ppt/tags/tag48.xml" ContentType="application/vnd.openxmlformats-officedocument.presentationml.tags+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62"/>
  </p:notesMasterIdLst>
  <p:sldIdLst>
    <p:sldId id="309" r:id="rId3"/>
    <p:sldId id="358" r:id="rId4"/>
    <p:sldId id="355" r:id="rId5"/>
    <p:sldId id="386" r:id="rId6"/>
    <p:sldId id="356" r:id="rId7"/>
    <p:sldId id="387" r:id="rId8"/>
    <p:sldId id="275" r:id="rId9"/>
    <p:sldId id="368" r:id="rId10"/>
    <p:sldId id="256" r:id="rId11"/>
    <p:sldId id="389" r:id="rId12"/>
    <p:sldId id="390" r:id="rId13"/>
    <p:sldId id="391" r:id="rId14"/>
    <p:sldId id="388" r:id="rId15"/>
    <p:sldId id="392" r:id="rId16"/>
    <p:sldId id="393" r:id="rId17"/>
    <p:sldId id="394" r:id="rId18"/>
    <p:sldId id="395" r:id="rId19"/>
    <p:sldId id="396" r:id="rId20"/>
    <p:sldId id="397" r:id="rId21"/>
    <p:sldId id="373" r:id="rId22"/>
    <p:sldId id="398" r:id="rId23"/>
    <p:sldId id="399" r:id="rId24"/>
    <p:sldId id="400" r:id="rId25"/>
    <p:sldId id="401" r:id="rId26"/>
    <p:sldId id="402" r:id="rId27"/>
    <p:sldId id="403" r:id="rId28"/>
    <p:sldId id="405" r:id="rId29"/>
    <p:sldId id="406" r:id="rId30"/>
    <p:sldId id="362" r:id="rId31"/>
    <p:sldId id="366" r:id="rId32"/>
    <p:sldId id="408" r:id="rId33"/>
    <p:sldId id="409" r:id="rId34"/>
    <p:sldId id="367" r:id="rId35"/>
    <p:sldId id="363" r:id="rId36"/>
    <p:sldId id="410" r:id="rId37"/>
    <p:sldId id="376" r:id="rId38"/>
    <p:sldId id="378" r:id="rId39"/>
    <p:sldId id="379" r:id="rId40"/>
    <p:sldId id="380" r:id="rId41"/>
    <p:sldId id="381" r:id="rId42"/>
    <p:sldId id="383" r:id="rId43"/>
    <p:sldId id="384" r:id="rId44"/>
    <p:sldId id="411" r:id="rId45"/>
    <p:sldId id="412" r:id="rId46"/>
    <p:sldId id="417" r:id="rId47"/>
    <p:sldId id="418" r:id="rId48"/>
    <p:sldId id="414" r:id="rId49"/>
    <p:sldId id="415" r:id="rId50"/>
    <p:sldId id="416" r:id="rId51"/>
    <p:sldId id="419" r:id="rId52"/>
    <p:sldId id="420" r:id="rId53"/>
    <p:sldId id="421" r:id="rId54"/>
    <p:sldId id="422" r:id="rId55"/>
    <p:sldId id="423" r:id="rId56"/>
    <p:sldId id="424" r:id="rId57"/>
    <p:sldId id="425" r:id="rId58"/>
    <p:sldId id="426" r:id="rId59"/>
    <p:sldId id="427" r:id="rId60"/>
    <p:sldId id="428" r:id="rId6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1512" y="102"/>
      </p:cViewPr>
      <p:guideLst/>
    </p:cSldViewPr>
  </p:slideViewPr>
  <p:notesTextViewPr>
    <p:cViewPr>
      <p:scale>
        <a:sx n="1" d="1"/>
        <a:sy n="1" d="1"/>
      </p:scale>
      <p:origin x="0" y="0"/>
    </p:cViewPr>
  </p:notesTextViewPr>
  <p:sorterViewPr>
    <p:cViewPr>
      <p:scale>
        <a:sx n="100" d="100"/>
        <a:sy n="100" d="100"/>
      </p:scale>
      <p:origin x="0" y="-894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C4C9F9-DDB5-41FB-81AC-FC74C25813EF}" type="datetimeFigureOut">
              <a:rPr lang="en-US" smtClean="0"/>
              <a:t>6/1/2018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47527-B3D5-43ED-A3E8-78E485E28E1E}" type="slidenum">
              <a:rPr lang="en-US" smtClean="0"/>
              <a:t>‹#›</a:t>
            </a:fld>
            <a:endParaRPr lang="en-US"/>
          </a:p>
        </p:txBody>
      </p:sp>
    </p:spTree>
    <p:extLst>
      <p:ext uri="{BB962C8B-B14F-4D97-AF65-F5344CB8AC3E}">
        <p14:creationId xmlns:p14="http://schemas.microsoft.com/office/powerpoint/2010/main" val="183714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3723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1105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0660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9236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2521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861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 general, for each of the requirements in this activity, create a new pivot table in a new worksheet. Name each new worksheet as “Req 1,” “Req 2,” etc. Format the dollar amounts in each pivot table or pivot chart using the accounting format with zero decimal places. Format non-currency numbers in each pivot table or pivot chart using the number format with zero decimal places.</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7913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046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25605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5701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8532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455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0694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40557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5576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40851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7871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33779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93127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73042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60717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07768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18608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393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17222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00467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92715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76747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35030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17237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71675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43216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97312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58211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58632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75264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71718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98763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0967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90833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9476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03158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00242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23370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66636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24226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65244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09ABA0-A7D4-4DF6-AA0E-1EB0E6FD8D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8997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E3DDBA-2C37-4A36-9C87-694EB4D30030}" type="datetimeFigureOut">
              <a:rPr lang="en-US" smtClean="0"/>
              <a:t>6/1/2018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278F26-66E5-49DF-AC86-4F2B91EA5CFA}" type="slidenum">
              <a:rPr lang="en-US" smtClean="0"/>
              <a:t>‹#›</a:t>
            </a:fld>
            <a:endParaRPr lang="en-US"/>
          </a:p>
        </p:txBody>
      </p:sp>
    </p:spTree>
    <p:extLst>
      <p:ext uri="{BB962C8B-B14F-4D97-AF65-F5344CB8AC3E}">
        <p14:creationId xmlns:p14="http://schemas.microsoft.com/office/powerpoint/2010/main" val="3610611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E3DDBA-2C37-4A36-9C87-694EB4D30030}" type="datetimeFigureOut">
              <a:rPr lang="en-US" smtClean="0"/>
              <a:t>6/1/2018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278F26-66E5-49DF-AC86-4F2B91EA5CFA}" type="slidenum">
              <a:rPr lang="en-US" smtClean="0"/>
              <a:t>‹#›</a:t>
            </a:fld>
            <a:endParaRPr lang="en-US"/>
          </a:p>
        </p:txBody>
      </p:sp>
    </p:spTree>
    <p:extLst>
      <p:ext uri="{BB962C8B-B14F-4D97-AF65-F5344CB8AC3E}">
        <p14:creationId xmlns:p14="http://schemas.microsoft.com/office/powerpoint/2010/main" val="1035022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3E3DDBA-2C37-4A36-9C87-694EB4D30030}" type="datetimeFigureOut">
              <a:rPr lang="en-US" smtClean="0"/>
              <a:t>6/1/2018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278F26-66E5-49DF-AC86-4F2B91EA5CFA}" type="slidenum">
              <a:rPr lang="en-US" smtClean="0"/>
              <a:t>‹#›</a:t>
            </a:fld>
            <a:endParaRPr lang="en-US"/>
          </a:p>
        </p:txBody>
      </p:sp>
    </p:spTree>
    <p:extLst>
      <p:ext uri="{BB962C8B-B14F-4D97-AF65-F5344CB8AC3E}">
        <p14:creationId xmlns:p14="http://schemas.microsoft.com/office/powerpoint/2010/main" val="3273380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3E3DDBA-2C37-4A36-9C87-694EB4D30030}" type="datetimeFigureOut">
              <a:rPr lang="en-US" smtClean="0"/>
              <a:t>6/1/2018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278F26-66E5-49DF-AC86-4F2B91EA5CFA}" type="slidenum">
              <a:rPr lang="en-US" smtClean="0"/>
              <a:t>‹#›</a:t>
            </a:fld>
            <a:endParaRPr lang="en-US"/>
          </a:p>
        </p:txBody>
      </p:sp>
    </p:spTree>
    <p:extLst>
      <p:ext uri="{BB962C8B-B14F-4D97-AF65-F5344CB8AC3E}">
        <p14:creationId xmlns:p14="http://schemas.microsoft.com/office/powerpoint/2010/main" val="998581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3E3DDBA-2C37-4A36-9C87-694EB4D30030}" type="datetimeFigureOut">
              <a:rPr lang="en-US" smtClean="0"/>
              <a:t>6/1/2018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278F26-66E5-49DF-AC86-4F2B91EA5CFA}" type="slidenum">
              <a:rPr lang="en-US" smtClean="0"/>
              <a:t>‹#›</a:t>
            </a:fld>
            <a:endParaRPr lang="en-US"/>
          </a:p>
        </p:txBody>
      </p:sp>
    </p:spTree>
    <p:extLst>
      <p:ext uri="{BB962C8B-B14F-4D97-AF65-F5344CB8AC3E}">
        <p14:creationId xmlns:p14="http://schemas.microsoft.com/office/powerpoint/2010/main" val="3728751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3E3DDBA-2C37-4A36-9C87-694EB4D30030}" type="datetimeFigureOut">
              <a:rPr lang="en-US" smtClean="0"/>
              <a:t>6/1/2018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278F26-66E5-49DF-AC86-4F2B91EA5CFA}" type="slidenum">
              <a:rPr lang="en-US" smtClean="0"/>
              <a:t>‹#›</a:t>
            </a:fld>
            <a:endParaRPr lang="en-US"/>
          </a:p>
        </p:txBody>
      </p:sp>
    </p:spTree>
    <p:extLst>
      <p:ext uri="{BB962C8B-B14F-4D97-AF65-F5344CB8AC3E}">
        <p14:creationId xmlns:p14="http://schemas.microsoft.com/office/powerpoint/2010/main" val="3788837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3DDBA-2C37-4A36-9C87-694EB4D30030}" type="datetimeFigureOut">
              <a:rPr lang="en-US" smtClean="0"/>
              <a:t>6/1/2018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278F26-66E5-49DF-AC86-4F2B91EA5CFA}" type="slidenum">
              <a:rPr lang="en-US" smtClean="0"/>
              <a:t>‹#›</a:t>
            </a:fld>
            <a:endParaRPr lang="en-US"/>
          </a:p>
        </p:txBody>
      </p:sp>
    </p:spTree>
    <p:extLst>
      <p:ext uri="{BB962C8B-B14F-4D97-AF65-F5344CB8AC3E}">
        <p14:creationId xmlns:p14="http://schemas.microsoft.com/office/powerpoint/2010/main" val="2359842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E3DDBA-2C37-4A36-9C87-694EB4D30030}" type="datetimeFigureOut">
              <a:rPr lang="en-US" smtClean="0"/>
              <a:t>6/1/2018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278F26-66E5-49DF-AC86-4F2B91EA5CFA}" type="slidenum">
              <a:rPr lang="en-US" smtClean="0"/>
              <a:t>‹#›</a:t>
            </a:fld>
            <a:endParaRPr lang="en-US"/>
          </a:p>
        </p:txBody>
      </p:sp>
    </p:spTree>
    <p:extLst>
      <p:ext uri="{BB962C8B-B14F-4D97-AF65-F5344CB8AC3E}">
        <p14:creationId xmlns:p14="http://schemas.microsoft.com/office/powerpoint/2010/main" val="2619218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E3DDBA-2C37-4A36-9C87-694EB4D30030}" type="datetimeFigureOut">
              <a:rPr lang="en-US" smtClean="0"/>
              <a:t>6/1/2018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278F26-66E5-49DF-AC86-4F2B91EA5CFA}" type="slidenum">
              <a:rPr lang="en-US" smtClean="0"/>
              <a:t>‹#›</a:t>
            </a:fld>
            <a:endParaRPr lang="en-US"/>
          </a:p>
        </p:txBody>
      </p:sp>
    </p:spTree>
    <p:extLst>
      <p:ext uri="{BB962C8B-B14F-4D97-AF65-F5344CB8AC3E}">
        <p14:creationId xmlns:p14="http://schemas.microsoft.com/office/powerpoint/2010/main" val="3378797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E3DDBA-2C37-4A36-9C87-694EB4D30030}" type="datetimeFigureOut">
              <a:rPr lang="en-US" smtClean="0"/>
              <a:t>6/1/2018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278F26-66E5-49DF-AC86-4F2B91EA5CFA}" type="slidenum">
              <a:rPr lang="en-US" smtClean="0"/>
              <a:t>‹#›</a:t>
            </a:fld>
            <a:endParaRPr lang="en-US"/>
          </a:p>
        </p:txBody>
      </p:sp>
    </p:spTree>
    <p:extLst>
      <p:ext uri="{BB962C8B-B14F-4D97-AF65-F5344CB8AC3E}">
        <p14:creationId xmlns:p14="http://schemas.microsoft.com/office/powerpoint/2010/main" val="1268232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E3DDBA-2C37-4A36-9C87-694EB4D30030}" type="datetimeFigureOut">
              <a:rPr lang="en-US" smtClean="0"/>
              <a:t>6/1/2018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278F26-66E5-49DF-AC86-4F2B91EA5CFA}" type="slidenum">
              <a:rPr lang="en-US" smtClean="0"/>
              <a:t>‹#›</a:t>
            </a:fld>
            <a:endParaRPr lang="en-US"/>
          </a:p>
        </p:txBody>
      </p:sp>
    </p:spTree>
    <p:extLst>
      <p:ext uri="{BB962C8B-B14F-4D97-AF65-F5344CB8AC3E}">
        <p14:creationId xmlns:p14="http://schemas.microsoft.com/office/powerpoint/2010/main" val="9612107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C44F0FC-8E73-450F-BACD-0FB72602286F}" type="datetimeFigureOut">
              <a:rPr lang="en-US" smtClean="0"/>
              <a:t>6/1/2018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910B8C-B53A-4F3A-9498-65B1890FEDA9}" type="slidenum">
              <a:rPr lang="en-US" smtClean="0"/>
              <a:t>‹#›</a:t>
            </a:fld>
            <a:endParaRPr lang="en-US"/>
          </a:p>
        </p:txBody>
      </p:sp>
    </p:spTree>
    <p:extLst>
      <p:ext uri="{BB962C8B-B14F-4D97-AF65-F5344CB8AC3E}">
        <p14:creationId xmlns:p14="http://schemas.microsoft.com/office/powerpoint/2010/main" val="37573838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44F0FC-8E73-450F-BACD-0FB72602286F}" type="datetimeFigureOut">
              <a:rPr lang="en-US" smtClean="0"/>
              <a:t>6/1/2018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910B8C-B53A-4F3A-9498-65B1890FEDA9}" type="slidenum">
              <a:rPr lang="en-US" smtClean="0"/>
              <a:t>‹#›</a:t>
            </a:fld>
            <a:endParaRPr lang="en-US"/>
          </a:p>
        </p:txBody>
      </p:sp>
    </p:spTree>
    <p:extLst>
      <p:ext uri="{BB962C8B-B14F-4D97-AF65-F5344CB8AC3E}">
        <p14:creationId xmlns:p14="http://schemas.microsoft.com/office/powerpoint/2010/main" val="17437612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C44F0FC-8E73-450F-BACD-0FB72602286F}" type="datetimeFigureOut">
              <a:rPr lang="en-US" smtClean="0"/>
              <a:t>6/1/2018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910B8C-B53A-4F3A-9498-65B1890FEDA9}" type="slidenum">
              <a:rPr lang="en-US" smtClean="0"/>
              <a:t>‹#›</a:t>
            </a:fld>
            <a:endParaRPr lang="en-US"/>
          </a:p>
        </p:txBody>
      </p:sp>
    </p:spTree>
    <p:extLst>
      <p:ext uri="{BB962C8B-B14F-4D97-AF65-F5344CB8AC3E}">
        <p14:creationId xmlns:p14="http://schemas.microsoft.com/office/powerpoint/2010/main" val="3517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C44F0FC-8E73-450F-BACD-0FB72602286F}" type="datetimeFigureOut">
              <a:rPr lang="en-US" smtClean="0"/>
              <a:t>6/1/2018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910B8C-B53A-4F3A-9498-65B1890FEDA9}" type="slidenum">
              <a:rPr lang="en-US" smtClean="0"/>
              <a:t>‹#›</a:t>
            </a:fld>
            <a:endParaRPr lang="en-US"/>
          </a:p>
        </p:txBody>
      </p:sp>
    </p:spTree>
    <p:extLst>
      <p:ext uri="{BB962C8B-B14F-4D97-AF65-F5344CB8AC3E}">
        <p14:creationId xmlns:p14="http://schemas.microsoft.com/office/powerpoint/2010/main" val="35946059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C44F0FC-8E73-450F-BACD-0FB72602286F}" type="datetimeFigureOut">
              <a:rPr lang="en-US" smtClean="0"/>
              <a:t>6/1/2018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910B8C-B53A-4F3A-9498-65B1890FEDA9}" type="slidenum">
              <a:rPr lang="en-US" smtClean="0"/>
              <a:t>‹#›</a:t>
            </a:fld>
            <a:endParaRPr lang="en-US"/>
          </a:p>
        </p:txBody>
      </p:sp>
    </p:spTree>
    <p:extLst>
      <p:ext uri="{BB962C8B-B14F-4D97-AF65-F5344CB8AC3E}">
        <p14:creationId xmlns:p14="http://schemas.microsoft.com/office/powerpoint/2010/main" val="15030573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C44F0FC-8E73-450F-BACD-0FB72602286F}" type="datetimeFigureOut">
              <a:rPr lang="en-US" smtClean="0"/>
              <a:t>6/1/2018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910B8C-B53A-4F3A-9498-65B1890FEDA9}" type="slidenum">
              <a:rPr lang="en-US" smtClean="0"/>
              <a:t>‹#›</a:t>
            </a:fld>
            <a:endParaRPr lang="en-US"/>
          </a:p>
        </p:txBody>
      </p:sp>
    </p:spTree>
    <p:extLst>
      <p:ext uri="{BB962C8B-B14F-4D97-AF65-F5344CB8AC3E}">
        <p14:creationId xmlns:p14="http://schemas.microsoft.com/office/powerpoint/2010/main" val="39035680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44F0FC-8E73-450F-BACD-0FB72602286F}" type="datetimeFigureOut">
              <a:rPr lang="en-US" smtClean="0"/>
              <a:t>6/1/2018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910B8C-B53A-4F3A-9498-65B1890FEDA9}" type="slidenum">
              <a:rPr lang="en-US" smtClean="0"/>
              <a:t>‹#›</a:t>
            </a:fld>
            <a:endParaRPr lang="en-US"/>
          </a:p>
        </p:txBody>
      </p:sp>
    </p:spTree>
    <p:extLst>
      <p:ext uri="{BB962C8B-B14F-4D97-AF65-F5344CB8AC3E}">
        <p14:creationId xmlns:p14="http://schemas.microsoft.com/office/powerpoint/2010/main" val="14163545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C44F0FC-8E73-450F-BACD-0FB72602286F}" type="datetimeFigureOut">
              <a:rPr lang="en-US" smtClean="0"/>
              <a:t>6/1/2018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910B8C-B53A-4F3A-9498-65B1890FEDA9}" type="slidenum">
              <a:rPr lang="en-US" smtClean="0"/>
              <a:t>‹#›</a:t>
            </a:fld>
            <a:endParaRPr lang="en-US"/>
          </a:p>
        </p:txBody>
      </p:sp>
    </p:spTree>
    <p:extLst>
      <p:ext uri="{BB962C8B-B14F-4D97-AF65-F5344CB8AC3E}">
        <p14:creationId xmlns:p14="http://schemas.microsoft.com/office/powerpoint/2010/main" val="27518760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C44F0FC-8E73-450F-BACD-0FB72602286F}" type="datetimeFigureOut">
              <a:rPr lang="en-US" smtClean="0"/>
              <a:t>6/1/2018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910B8C-B53A-4F3A-9498-65B1890FEDA9}" type="slidenum">
              <a:rPr lang="en-US" smtClean="0"/>
              <a:t>‹#›</a:t>
            </a:fld>
            <a:endParaRPr lang="en-US"/>
          </a:p>
        </p:txBody>
      </p:sp>
    </p:spTree>
    <p:extLst>
      <p:ext uri="{BB962C8B-B14F-4D97-AF65-F5344CB8AC3E}">
        <p14:creationId xmlns:p14="http://schemas.microsoft.com/office/powerpoint/2010/main" val="18603174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44F0FC-8E73-450F-BACD-0FB72602286F}" type="datetimeFigureOut">
              <a:rPr lang="en-US" smtClean="0"/>
              <a:t>6/1/2018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910B8C-B53A-4F3A-9498-65B1890FEDA9}" type="slidenum">
              <a:rPr lang="en-US" smtClean="0"/>
              <a:t>‹#›</a:t>
            </a:fld>
            <a:endParaRPr lang="en-US"/>
          </a:p>
        </p:txBody>
      </p:sp>
    </p:spTree>
    <p:extLst>
      <p:ext uri="{BB962C8B-B14F-4D97-AF65-F5344CB8AC3E}">
        <p14:creationId xmlns:p14="http://schemas.microsoft.com/office/powerpoint/2010/main" val="30209610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44F0FC-8E73-450F-BACD-0FB72602286F}" type="datetimeFigureOut">
              <a:rPr lang="en-US" smtClean="0"/>
              <a:t>6/1/2018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910B8C-B53A-4F3A-9498-65B1890FEDA9}" type="slidenum">
              <a:rPr lang="en-US" smtClean="0"/>
              <a:t>‹#›</a:t>
            </a:fld>
            <a:endParaRPr lang="en-US"/>
          </a:p>
        </p:txBody>
      </p:sp>
    </p:spTree>
    <p:extLst>
      <p:ext uri="{BB962C8B-B14F-4D97-AF65-F5344CB8AC3E}">
        <p14:creationId xmlns:p14="http://schemas.microsoft.com/office/powerpoint/2010/main" val="923399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3DDBA-2C37-4A36-9C87-694EB4D30030}" type="datetimeFigureOut">
              <a:rPr lang="en-US" smtClean="0"/>
              <a:t>6/1/2018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278F26-66E5-49DF-AC86-4F2B91EA5CFA}" type="slidenum">
              <a:rPr lang="en-US" smtClean="0"/>
              <a:t>‹#›</a:t>
            </a:fld>
            <a:endParaRPr lang="en-US"/>
          </a:p>
        </p:txBody>
      </p:sp>
    </p:spTree>
    <p:extLst>
      <p:ext uri="{BB962C8B-B14F-4D97-AF65-F5344CB8AC3E}">
        <p14:creationId xmlns:p14="http://schemas.microsoft.com/office/powerpoint/2010/main" val="12298914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44F0FC-8E73-450F-BACD-0FB72602286F}" type="datetimeFigureOut">
              <a:rPr lang="en-US" smtClean="0"/>
              <a:t>6/1/2018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910B8C-B53A-4F3A-9498-65B1890FEDA9}" type="slidenum">
              <a:rPr lang="en-US" smtClean="0"/>
              <a:t>‹#›</a:t>
            </a:fld>
            <a:endParaRPr lang="en-US"/>
          </a:p>
        </p:txBody>
      </p:sp>
    </p:spTree>
    <p:extLst>
      <p:ext uri="{BB962C8B-B14F-4D97-AF65-F5344CB8AC3E}">
        <p14:creationId xmlns:p14="http://schemas.microsoft.com/office/powerpoint/2010/main" val="18646296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7.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2.xml"/><Relationship Id="rId4" Type="http://schemas.openxmlformats.org/officeDocument/2006/relationships/hyperlink" Target="iteachingaccounting.com"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7.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7.xml"/><Relationship Id="rId1" Type="http://schemas.openxmlformats.org/officeDocument/2006/relationships/tags" Target="../tags/tag9.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7.xml"/><Relationship Id="rId1" Type="http://schemas.openxmlformats.org/officeDocument/2006/relationships/tags" Target="../tags/tag10.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7.xml"/><Relationship Id="rId1" Type="http://schemas.openxmlformats.org/officeDocument/2006/relationships/tags" Target="../tags/tag11.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7.xml"/><Relationship Id="rId1" Type="http://schemas.openxmlformats.org/officeDocument/2006/relationships/tags" Target="../tags/tag1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7.xml"/><Relationship Id="rId1" Type="http://schemas.openxmlformats.org/officeDocument/2006/relationships/tags" Target="../tags/tag13.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7.xml"/><Relationship Id="rId1" Type="http://schemas.openxmlformats.org/officeDocument/2006/relationships/tags" Target="../tags/tag14.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7.xml"/><Relationship Id="rId1" Type="http://schemas.openxmlformats.org/officeDocument/2006/relationships/tags" Target="../tags/tag15.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7.xml"/><Relationship Id="rId1" Type="http://schemas.openxmlformats.org/officeDocument/2006/relationships/tags" Target="../tags/tag16.xml"/><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7.xml"/><Relationship Id="rId1" Type="http://schemas.openxmlformats.org/officeDocument/2006/relationships/tags" Target="../tags/tag17.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7.xml"/><Relationship Id="rId1" Type="http://schemas.openxmlformats.org/officeDocument/2006/relationships/tags" Target="../tags/tag18.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7.xml"/><Relationship Id="rId1" Type="http://schemas.openxmlformats.org/officeDocument/2006/relationships/tags" Target="../tags/tag19.xml"/><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7.xml"/><Relationship Id="rId1" Type="http://schemas.openxmlformats.org/officeDocument/2006/relationships/tags" Target="../tags/tag20.xm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7.xml"/><Relationship Id="rId1" Type="http://schemas.openxmlformats.org/officeDocument/2006/relationships/tags" Target="../tags/tag21.xml"/><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7.xml"/><Relationship Id="rId1" Type="http://schemas.openxmlformats.org/officeDocument/2006/relationships/tags" Target="../tags/tag22.xml"/><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23.xml"/><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24.xml"/><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tags" Target="../tags/tag25.xml"/><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7.xml"/><Relationship Id="rId1" Type="http://schemas.openxmlformats.org/officeDocument/2006/relationships/tags" Target="../tags/tag26.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tags" Target="../tags/tag27.xml"/><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tags" Target="../tags/tag28.xml"/><Relationship Id="rId4" Type="http://schemas.openxmlformats.org/officeDocument/2006/relationships/image" Target="../media/image21.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tags" Target="../tags/tag29.xml"/><Relationship Id="rId4" Type="http://schemas.openxmlformats.org/officeDocument/2006/relationships/image" Target="../media/image22.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tags" Target="../tags/tag30.xml"/><Relationship Id="rId4" Type="http://schemas.openxmlformats.org/officeDocument/2006/relationships/image" Target="../media/image23.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tags" Target="../tags/tag31.xml"/><Relationship Id="rId4" Type="http://schemas.openxmlformats.org/officeDocument/2006/relationships/image" Target="../media/image24.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7.xml"/><Relationship Id="rId1" Type="http://schemas.openxmlformats.org/officeDocument/2006/relationships/tags" Target="../tags/tag3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7.xml"/><Relationship Id="rId1" Type="http://schemas.openxmlformats.org/officeDocument/2006/relationships/tags" Target="../tags/tag33.xml"/><Relationship Id="rId4" Type="http://schemas.openxmlformats.org/officeDocument/2006/relationships/image" Target="../media/image25.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7.xml"/><Relationship Id="rId1" Type="http://schemas.openxmlformats.org/officeDocument/2006/relationships/tags" Target="../tags/tag34.xml"/><Relationship Id="rId4" Type="http://schemas.openxmlformats.org/officeDocument/2006/relationships/image" Target="../media/image26.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7.xml"/><Relationship Id="rId1" Type="http://schemas.openxmlformats.org/officeDocument/2006/relationships/tags" Target="../tags/tag35.xml"/><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7.xml"/><Relationship Id="rId1" Type="http://schemas.openxmlformats.org/officeDocument/2006/relationships/tags" Target="../tags/tag36.xml"/><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7.xml"/><Relationship Id="rId1" Type="http://schemas.openxmlformats.org/officeDocument/2006/relationships/tags" Target="../tags/tag37.xml"/><Relationship Id="rId4" Type="http://schemas.openxmlformats.org/officeDocument/2006/relationships/image" Target="../media/image29.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7.xml"/><Relationship Id="rId1" Type="http://schemas.openxmlformats.org/officeDocument/2006/relationships/tags" Target="../tags/tag38.xml"/><Relationship Id="rId4" Type="http://schemas.openxmlformats.org/officeDocument/2006/relationships/image" Target="../media/image30.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7.xml"/><Relationship Id="rId1" Type="http://schemas.openxmlformats.org/officeDocument/2006/relationships/tags" Target="../tags/tag39.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7.xml"/><Relationship Id="rId1" Type="http://schemas.openxmlformats.org/officeDocument/2006/relationships/tags" Target="../tags/tag40.xml"/><Relationship Id="rId4" Type="http://schemas.openxmlformats.org/officeDocument/2006/relationships/image" Target="../media/image31.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7.xml"/><Relationship Id="rId1" Type="http://schemas.openxmlformats.org/officeDocument/2006/relationships/tags" Target="../tags/tag41.xml"/><Relationship Id="rId4" Type="http://schemas.openxmlformats.org/officeDocument/2006/relationships/image" Target="../media/image32.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7.xml"/><Relationship Id="rId1" Type="http://schemas.openxmlformats.org/officeDocument/2006/relationships/tags" Target="../tags/tag42.xml"/><Relationship Id="rId4" Type="http://schemas.openxmlformats.org/officeDocument/2006/relationships/image" Target="../media/image33.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7.xml"/><Relationship Id="rId1" Type="http://schemas.openxmlformats.org/officeDocument/2006/relationships/tags" Target="../tags/tag43.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7.xml"/><Relationship Id="rId1" Type="http://schemas.openxmlformats.org/officeDocument/2006/relationships/tags" Target="../tags/tag44.xml"/><Relationship Id="rId4" Type="http://schemas.openxmlformats.org/officeDocument/2006/relationships/image" Target="../media/image34.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7.xml"/><Relationship Id="rId1" Type="http://schemas.openxmlformats.org/officeDocument/2006/relationships/tags" Target="../tags/tag45.xml"/><Relationship Id="rId4" Type="http://schemas.openxmlformats.org/officeDocument/2006/relationships/image" Target="../media/image35.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7.xml"/><Relationship Id="rId1" Type="http://schemas.openxmlformats.org/officeDocument/2006/relationships/tags" Target="../tags/tag46.xml"/><Relationship Id="rId4" Type="http://schemas.openxmlformats.org/officeDocument/2006/relationships/image" Target="../media/image35.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7.xml"/><Relationship Id="rId1" Type="http://schemas.openxmlformats.org/officeDocument/2006/relationships/tags" Target="../tags/tag47.xml"/><Relationship Id="rId4" Type="http://schemas.openxmlformats.org/officeDocument/2006/relationships/image" Target="../media/image36.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7.xml"/><Relationship Id="rId1" Type="http://schemas.openxmlformats.org/officeDocument/2006/relationships/tags" Target="../tags/tag48.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59D11-BD09-4D01-92B5-B68FF7DFFEEF}"/>
              </a:ext>
            </a:extLst>
          </p:cNvPr>
          <p:cNvSpPr>
            <a:spLocks noGrp="1"/>
          </p:cNvSpPr>
          <p:nvPr>
            <p:ph type="title"/>
          </p:nvPr>
        </p:nvSpPr>
        <p:spPr>
          <a:xfrm>
            <a:off x="304800" y="409956"/>
            <a:ext cx="8570976" cy="1325563"/>
          </a:xfrm>
        </p:spPr>
        <p:txBody>
          <a:bodyPr>
            <a:normAutofit/>
          </a:bodyPr>
          <a:lstStyle/>
          <a:p>
            <a:pPr algn="ctr"/>
            <a:r>
              <a:rPr lang="en-US" sz="5400" dirty="0">
                <a:solidFill>
                  <a:schemeClr val="bg1"/>
                </a:solidFill>
              </a:rPr>
              <a:t>Project 2: Financial accounting</a:t>
            </a:r>
          </a:p>
        </p:txBody>
      </p:sp>
      <p:sp>
        <p:nvSpPr>
          <p:cNvPr id="3" name="TextBox 2">
            <a:extLst>
              <a:ext uri="{FF2B5EF4-FFF2-40B4-BE49-F238E27FC236}">
                <a16:creationId xmlns:a16="http://schemas.microsoft.com/office/drawing/2014/main" id="{A954AD4D-90D3-4373-B6D6-AB277A71664F}"/>
              </a:ext>
            </a:extLst>
          </p:cNvPr>
          <p:cNvSpPr txBox="1"/>
          <p:nvPr/>
        </p:nvSpPr>
        <p:spPr>
          <a:xfrm>
            <a:off x="717461" y="1906207"/>
            <a:ext cx="7710007" cy="9233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Calibri" panose="020F0502020204030204"/>
                <a:ea typeface="+mn-ea"/>
                <a:cs typeface="+mn-cs"/>
              </a:rPr>
              <a:t>Fixed asset analysis</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5" name="Straight Connector 4">
            <a:extLst>
              <a:ext uri="{FF2B5EF4-FFF2-40B4-BE49-F238E27FC236}">
                <a16:creationId xmlns:a16="http://schemas.microsoft.com/office/drawing/2014/main" id="{9D9BA1A7-8DF0-4CD4-AAE9-20B1A716602E}"/>
              </a:ext>
            </a:extLst>
          </p:cNvPr>
          <p:cNvCxnSpPr/>
          <p:nvPr/>
        </p:nvCxnSpPr>
        <p:spPr>
          <a:xfrm>
            <a:off x="1086635" y="1619746"/>
            <a:ext cx="6929307" cy="0"/>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949172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655CB-395C-4754-A8DD-3296792AEE04}"/>
              </a:ext>
            </a:extLst>
          </p:cNvPr>
          <p:cNvSpPr>
            <a:spLocks noGrp="1"/>
          </p:cNvSpPr>
          <p:nvPr>
            <p:ph type="title"/>
          </p:nvPr>
        </p:nvSpPr>
        <p:spPr/>
        <p:txBody>
          <a:bodyPr/>
          <a:lstStyle/>
          <a:p>
            <a:r>
              <a:rPr lang="en-US" dirty="0"/>
              <a:t>Hula Hut Burger dataset</a:t>
            </a:r>
          </a:p>
        </p:txBody>
      </p:sp>
      <p:sp>
        <p:nvSpPr>
          <p:cNvPr id="3" name="Content Placeholder 2">
            <a:extLst>
              <a:ext uri="{FF2B5EF4-FFF2-40B4-BE49-F238E27FC236}">
                <a16:creationId xmlns:a16="http://schemas.microsoft.com/office/drawing/2014/main" id="{219C5C29-58D7-4978-A599-6BE84CD4A27F}"/>
              </a:ext>
            </a:extLst>
          </p:cNvPr>
          <p:cNvSpPr>
            <a:spLocks noGrp="1"/>
          </p:cNvSpPr>
          <p:nvPr>
            <p:ph idx="1"/>
          </p:nvPr>
        </p:nvSpPr>
        <p:spPr>
          <a:xfrm>
            <a:off x="628650" y="1825624"/>
            <a:ext cx="7810675" cy="4892675"/>
          </a:xfrm>
        </p:spPr>
        <p:txBody>
          <a:bodyPr>
            <a:normAutofit/>
          </a:bodyPr>
          <a:lstStyle/>
          <a:p>
            <a:r>
              <a:rPr lang="en-US" sz="3300" dirty="0"/>
              <a:t>Data set has 1,500 records</a:t>
            </a:r>
          </a:p>
          <a:p>
            <a:r>
              <a:rPr lang="en-US" sz="3300" dirty="0"/>
              <a:t>Anonymized and modified data for a tax client at a public accounting firm</a:t>
            </a:r>
          </a:p>
          <a:p>
            <a:r>
              <a:rPr lang="en-US" sz="3200" dirty="0"/>
              <a:t>All project materials are at </a:t>
            </a:r>
            <a:r>
              <a:rPr lang="en-US" sz="3200" dirty="0">
                <a:hlinkClick r:id="rId4" action="ppaction://hlinkfile"/>
              </a:rPr>
              <a:t>iteachaccounting.com</a:t>
            </a:r>
            <a:endParaRPr lang="en-US" sz="3200" dirty="0"/>
          </a:p>
        </p:txBody>
      </p:sp>
      <p:cxnSp>
        <p:nvCxnSpPr>
          <p:cNvPr id="4" name="Straight Connector 3">
            <a:extLst>
              <a:ext uri="{FF2B5EF4-FFF2-40B4-BE49-F238E27FC236}">
                <a16:creationId xmlns:a16="http://schemas.microsoft.com/office/drawing/2014/main" id="{85F5F325-465D-4FA8-9C2A-30C59C6670AD}"/>
              </a:ext>
            </a:extLst>
          </p:cNvPr>
          <p:cNvCxnSpPr>
            <a:cxnSpLocks/>
          </p:cNvCxnSpPr>
          <p:nvPr/>
        </p:nvCxnSpPr>
        <p:spPr>
          <a:xfrm>
            <a:off x="687897" y="1501629"/>
            <a:ext cx="7751428"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061106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655CB-395C-4754-A8DD-3296792AEE04}"/>
              </a:ext>
            </a:extLst>
          </p:cNvPr>
          <p:cNvSpPr>
            <a:spLocks noGrp="1"/>
          </p:cNvSpPr>
          <p:nvPr>
            <p:ph type="title"/>
          </p:nvPr>
        </p:nvSpPr>
        <p:spPr/>
        <p:txBody>
          <a:bodyPr/>
          <a:lstStyle/>
          <a:p>
            <a:r>
              <a:rPr lang="en-US" dirty="0"/>
              <a:t>Hula Hut Burger dataset</a:t>
            </a:r>
          </a:p>
        </p:txBody>
      </p:sp>
      <p:sp>
        <p:nvSpPr>
          <p:cNvPr id="3" name="Content Placeholder 2">
            <a:extLst>
              <a:ext uri="{FF2B5EF4-FFF2-40B4-BE49-F238E27FC236}">
                <a16:creationId xmlns:a16="http://schemas.microsoft.com/office/drawing/2014/main" id="{219C5C29-58D7-4978-A599-6BE84CD4A27F}"/>
              </a:ext>
            </a:extLst>
          </p:cNvPr>
          <p:cNvSpPr>
            <a:spLocks noGrp="1"/>
          </p:cNvSpPr>
          <p:nvPr>
            <p:ph idx="1"/>
          </p:nvPr>
        </p:nvSpPr>
        <p:spPr>
          <a:xfrm>
            <a:off x="628650" y="1825624"/>
            <a:ext cx="7810675" cy="4892675"/>
          </a:xfrm>
        </p:spPr>
        <p:txBody>
          <a:bodyPr>
            <a:normAutofit fontScale="77500" lnSpcReduction="20000"/>
          </a:bodyPr>
          <a:lstStyle/>
          <a:p>
            <a:pPr marL="0" indent="0">
              <a:buNone/>
            </a:pPr>
            <a:r>
              <a:rPr lang="en-US" sz="3800" dirty="0"/>
              <a:t>	Jim Nelson, owner of Hula Hut Burger has contacted your accounting firm to review his fixed asset records. Hula Hut Burger is the home of the “tastiest burger in the world” and specializes on serving all-organic beef and locally sourced food with a Hawaiian flair. The company has restaurants throughout the United States and divides its reporting into six regions (South, Mid-Atlantic, Southwest, Northeast, West, and Midwest). </a:t>
            </a:r>
          </a:p>
          <a:p>
            <a:pPr marL="0" indent="0">
              <a:buNone/>
            </a:pPr>
            <a:r>
              <a:rPr lang="en-US" sz="3800" dirty="0"/>
              <a:t>	Jim has provided you with a spreadsheet containing the company’s fixed asset data and has asked that your firm prepare a fixed asset schedule and answer various questions concerning the company’s fixed assets. </a:t>
            </a:r>
            <a:endParaRPr lang="en-US" sz="3300" dirty="0"/>
          </a:p>
        </p:txBody>
      </p:sp>
      <p:cxnSp>
        <p:nvCxnSpPr>
          <p:cNvPr id="4" name="Straight Connector 3">
            <a:extLst>
              <a:ext uri="{FF2B5EF4-FFF2-40B4-BE49-F238E27FC236}">
                <a16:creationId xmlns:a16="http://schemas.microsoft.com/office/drawing/2014/main" id="{85F5F325-465D-4FA8-9C2A-30C59C6670AD}"/>
              </a:ext>
            </a:extLst>
          </p:cNvPr>
          <p:cNvCxnSpPr>
            <a:cxnSpLocks/>
          </p:cNvCxnSpPr>
          <p:nvPr/>
        </p:nvCxnSpPr>
        <p:spPr>
          <a:xfrm>
            <a:off x="687897" y="1501629"/>
            <a:ext cx="7751428"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010594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655CB-395C-4754-A8DD-3296792AEE04}"/>
              </a:ext>
            </a:extLst>
          </p:cNvPr>
          <p:cNvSpPr>
            <a:spLocks noGrp="1"/>
          </p:cNvSpPr>
          <p:nvPr>
            <p:ph type="title"/>
          </p:nvPr>
        </p:nvSpPr>
        <p:spPr/>
        <p:txBody>
          <a:bodyPr/>
          <a:lstStyle/>
          <a:p>
            <a:r>
              <a:rPr lang="en-US" dirty="0"/>
              <a:t>Hula Hut Burger dataset</a:t>
            </a:r>
          </a:p>
        </p:txBody>
      </p:sp>
      <p:sp>
        <p:nvSpPr>
          <p:cNvPr id="3" name="Content Placeholder 2">
            <a:extLst>
              <a:ext uri="{FF2B5EF4-FFF2-40B4-BE49-F238E27FC236}">
                <a16:creationId xmlns:a16="http://schemas.microsoft.com/office/drawing/2014/main" id="{219C5C29-58D7-4978-A599-6BE84CD4A27F}"/>
              </a:ext>
            </a:extLst>
          </p:cNvPr>
          <p:cNvSpPr>
            <a:spLocks noGrp="1"/>
          </p:cNvSpPr>
          <p:nvPr>
            <p:ph idx="1"/>
          </p:nvPr>
        </p:nvSpPr>
        <p:spPr>
          <a:xfrm>
            <a:off x="628650" y="1825624"/>
            <a:ext cx="7810675" cy="4892675"/>
          </a:xfrm>
        </p:spPr>
        <p:txBody>
          <a:bodyPr>
            <a:normAutofit fontScale="92500" lnSpcReduction="20000"/>
          </a:bodyPr>
          <a:lstStyle/>
          <a:p>
            <a:pPr marL="0" indent="0">
              <a:buNone/>
            </a:pPr>
            <a:r>
              <a:rPr lang="en-US" sz="2400" dirty="0"/>
              <a:t>In addition to the fixed asset data, Jim included the following information from the company’s fixed asset policies and procedures manual.</a:t>
            </a:r>
          </a:p>
          <a:p>
            <a:pPr marL="0" indent="0">
              <a:buNone/>
            </a:pPr>
            <a:r>
              <a:rPr lang="en-US" sz="2400" dirty="0"/>
              <a:t>Fixed asset categories are defined as follows:</a:t>
            </a:r>
          </a:p>
          <a:p>
            <a:pPr marL="0" indent="0">
              <a:buNone/>
            </a:pPr>
            <a:r>
              <a:rPr lang="en-US" sz="2400" b="1" u="sng" dirty="0"/>
              <a:t>Land</a:t>
            </a:r>
            <a:r>
              <a:rPr lang="en-US" sz="2400" dirty="0"/>
              <a:t> Vacant land parcels purchased for building sites, parking lots, or other purposes.</a:t>
            </a:r>
          </a:p>
          <a:p>
            <a:pPr marL="0" indent="0">
              <a:buNone/>
            </a:pPr>
            <a:r>
              <a:rPr lang="en-US" sz="2400" b="1" u="sng" dirty="0"/>
              <a:t>Land Improvements</a:t>
            </a:r>
            <a:r>
              <a:rPr lang="en-US" sz="2400" dirty="0"/>
              <a:t> Site improvements (other than buildings) such as fencing and parking lots.</a:t>
            </a:r>
          </a:p>
          <a:p>
            <a:pPr marL="0" indent="0">
              <a:buNone/>
            </a:pPr>
            <a:r>
              <a:rPr lang="en-US" sz="2400" b="1" u="sng" dirty="0"/>
              <a:t>Buildings</a:t>
            </a:r>
            <a:r>
              <a:rPr lang="en-US" sz="2400" dirty="0"/>
              <a:t> Permanent structures (including permanently attached fixtures).</a:t>
            </a:r>
          </a:p>
          <a:p>
            <a:pPr marL="0" indent="0">
              <a:buNone/>
            </a:pPr>
            <a:r>
              <a:rPr lang="en-US" sz="2400" b="1" u="sng" dirty="0"/>
              <a:t>Equipment</a:t>
            </a:r>
            <a:r>
              <a:rPr lang="en-US" sz="2400" b="1" dirty="0"/>
              <a:t> </a:t>
            </a:r>
            <a:r>
              <a:rPr lang="en-US" sz="2400" dirty="0"/>
              <a:t>Self-explanatory.</a:t>
            </a:r>
          </a:p>
          <a:p>
            <a:pPr marL="0" indent="0">
              <a:buNone/>
            </a:pPr>
            <a:r>
              <a:rPr lang="en-US" sz="2400" b="1" u="sng" dirty="0"/>
              <a:t>Furniture</a:t>
            </a:r>
            <a:r>
              <a:rPr lang="en-US" sz="2400" dirty="0"/>
              <a:t> Self-explanatory.</a:t>
            </a:r>
          </a:p>
          <a:p>
            <a:pPr marL="0" indent="0">
              <a:buNone/>
            </a:pPr>
            <a:r>
              <a:rPr lang="en-US" sz="2400" i="1" dirty="0"/>
              <a:t>Note: </a:t>
            </a:r>
            <a:r>
              <a:rPr lang="en-US" sz="2400" dirty="0"/>
              <a:t>This data analytics activity uses an anonymized fixed asset record from a small company for the years of 1991 – 2014 and contains approximately 1,500 records. </a:t>
            </a:r>
            <a:r>
              <a:rPr lang="en-US" dirty="0"/>
              <a:t>	</a:t>
            </a:r>
            <a:endParaRPr lang="en-US" sz="2400" dirty="0"/>
          </a:p>
        </p:txBody>
      </p:sp>
      <p:cxnSp>
        <p:nvCxnSpPr>
          <p:cNvPr id="4" name="Straight Connector 3">
            <a:extLst>
              <a:ext uri="{FF2B5EF4-FFF2-40B4-BE49-F238E27FC236}">
                <a16:creationId xmlns:a16="http://schemas.microsoft.com/office/drawing/2014/main" id="{85F5F325-465D-4FA8-9C2A-30C59C6670AD}"/>
              </a:ext>
            </a:extLst>
          </p:cNvPr>
          <p:cNvCxnSpPr>
            <a:cxnSpLocks/>
          </p:cNvCxnSpPr>
          <p:nvPr/>
        </p:nvCxnSpPr>
        <p:spPr>
          <a:xfrm>
            <a:off x="687897" y="1501629"/>
            <a:ext cx="7751428"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091530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655CB-395C-4754-A8DD-3296792AEE04}"/>
              </a:ext>
            </a:extLst>
          </p:cNvPr>
          <p:cNvSpPr>
            <a:spLocks noGrp="1"/>
          </p:cNvSpPr>
          <p:nvPr>
            <p:ph type="title"/>
          </p:nvPr>
        </p:nvSpPr>
        <p:spPr>
          <a:xfrm>
            <a:off x="316992" y="180253"/>
            <a:ext cx="7886700" cy="1001568"/>
          </a:xfrm>
        </p:spPr>
        <p:txBody>
          <a:bodyPr/>
          <a:lstStyle/>
          <a:p>
            <a:r>
              <a:rPr lang="en-US" dirty="0"/>
              <a:t>Learning objectives</a:t>
            </a:r>
          </a:p>
        </p:txBody>
      </p:sp>
      <p:sp>
        <p:nvSpPr>
          <p:cNvPr id="3" name="Content Placeholder 2">
            <a:extLst>
              <a:ext uri="{FF2B5EF4-FFF2-40B4-BE49-F238E27FC236}">
                <a16:creationId xmlns:a16="http://schemas.microsoft.com/office/drawing/2014/main" id="{219C5C29-58D7-4978-A599-6BE84CD4A27F}"/>
              </a:ext>
            </a:extLst>
          </p:cNvPr>
          <p:cNvSpPr>
            <a:spLocks noGrp="1"/>
          </p:cNvSpPr>
          <p:nvPr>
            <p:ph idx="1"/>
          </p:nvPr>
        </p:nvSpPr>
        <p:spPr>
          <a:xfrm>
            <a:off x="316992" y="1316736"/>
            <a:ext cx="8510016" cy="4860227"/>
          </a:xfrm>
        </p:spPr>
        <p:txBody>
          <a:bodyPr>
            <a:normAutofit/>
          </a:bodyPr>
          <a:lstStyle/>
          <a:p>
            <a:pPr marL="514350" lvl="0" indent="-514350">
              <a:buFont typeface="+mj-lt"/>
              <a:buAutoNum type="arabicPeriod"/>
            </a:pPr>
            <a:r>
              <a:rPr lang="en-US" dirty="0"/>
              <a:t>Create a pivot table in Excel</a:t>
            </a:r>
          </a:p>
          <a:p>
            <a:pPr marL="514350" lvl="0" indent="-514350">
              <a:buFont typeface="+mj-lt"/>
              <a:buAutoNum type="arabicPeriod"/>
            </a:pPr>
            <a:r>
              <a:rPr lang="en-US" dirty="0"/>
              <a:t>Format a pivot table</a:t>
            </a:r>
          </a:p>
          <a:p>
            <a:pPr marL="514350" lvl="0" indent="-514350">
              <a:buFont typeface="+mj-lt"/>
              <a:buAutoNum type="arabicPeriod"/>
            </a:pPr>
            <a:r>
              <a:rPr lang="en-US" dirty="0"/>
              <a:t>Apply filters to a pivot table</a:t>
            </a:r>
          </a:p>
          <a:p>
            <a:pPr marL="514350" lvl="0" indent="-514350">
              <a:buFont typeface="+mj-lt"/>
              <a:buAutoNum type="arabicPeriod"/>
            </a:pPr>
            <a:r>
              <a:rPr lang="en-US" dirty="0"/>
              <a:t>Create sum columns in a pivot table</a:t>
            </a:r>
          </a:p>
          <a:p>
            <a:pPr marL="514350" lvl="0" indent="-514350">
              <a:buFont typeface="+mj-lt"/>
              <a:buAutoNum type="arabicPeriod"/>
            </a:pPr>
            <a:r>
              <a:rPr lang="en-US" dirty="0"/>
              <a:t>Create a calculated field</a:t>
            </a:r>
          </a:p>
          <a:p>
            <a:pPr marL="514350" lvl="0" indent="-514350">
              <a:buFont typeface="+mj-lt"/>
              <a:buAutoNum type="arabicPeriod"/>
            </a:pPr>
            <a:r>
              <a:rPr lang="en-US" dirty="0"/>
              <a:t>Use the slicer tool in a pivot table</a:t>
            </a:r>
          </a:p>
          <a:p>
            <a:pPr marL="514350" lvl="0" indent="-514350">
              <a:buFont typeface="+mj-lt"/>
              <a:buAutoNum type="arabicPeriod"/>
            </a:pPr>
            <a:r>
              <a:rPr lang="en-US" dirty="0"/>
              <a:t>Analyze data for errors</a:t>
            </a:r>
          </a:p>
          <a:p>
            <a:pPr marL="514350" lvl="0" indent="-514350">
              <a:buFont typeface="+mj-lt"/>
              <a:buAutoNum type="arabicPeriod"/>
            </a:pPr>
            <a:r>
              <a:rPr lang="en-US" dirty="0"/>
              <a:t>Use the timeline tool in a pivot table</a:t>
            </a:r>
          </a:p>
          <a:p>
            <a:pPr marL="514350" lvl="0" indent="-514350">
              <a:buFont typeface="+mj-lt"/>
              <a:buAutoNum type="arabicPeriod"/>
            </a:pPr>
            <a:r>
              <a:rPr lang="en-US" dirty="0"/>
              <a:t>Create a pivot chart in Excel</a:t>
            </a:r>
          </a:p>
        </p:txBody>
      </p:sp>
      <p:cxnSp>
        <p:nvCxnSpPr>
          <p:cNvPr id="4" name="Straight Connector 3">
            <a:extLst>
              <a:ext uri="{FF2B5EF4-FFF2-40B4-BE49-F238E27FC236}">
                <a16:creationId xmlns:a16="http://schemas.microsoft.com/office/drawing/2014/main" id="{85F5F325-465D-4FA8-9C2A-30C59C6670AD}"/>
              </a:ext>
            </a:extLst>
          </p:cNvPr>
          <p:cNvCxnSpPr>
            <a:cxnSpLocks/>
          </p:cNvCxnSpPr>
          <p:nvPr/>
        </p:nvCxnSpPr>
        <p:spPr>
          <a:xfrm>
            <a:off x="316992" y="1177635"/>
            <a:ext cx="7751428"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24317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655CB-395C-4754-A8DD-3296792AEE04}"/>
              </a:ext>
            </a:extLst>
          </p:cNvPr>
          <p:cNvSpPr>
            <a:spLocks noGrp="1"/>
          </p:cNvSpPr>
          <p:nvPr>
            <p:ph type="title"/>
          </p:nvPr>
        </p:nvSpPr>
        <p:spPr/>
        <p:txBody>
          <a:bodyPr/>
          <a:lstStyle/>
          <a:p>
            <a:r>
              <a:rPr lang="en-US" dirty="0"/>
              <a:t>Hula Hut Burger data dictionary</a:t>
            </a:r>
          </a:p>
        </p:txBody>
      </p:sp>
      <p:sp>
        <p:nvSpPr>
          <p:cNvPr id="3" name="Content Placeholder 2">
            <a:extLst>
              <a:ext uri="{FF2B5EF4-FFF2-40B4-BE49-F238E27FC236}">
                <a16:creationId xmlns:a16="http://schemas.microsoft.com/office/drawing/2014/main" id="{219C5C29-58D7-4978-A599-6BE84CD4A27F}"/>
              </a:ext>
            </a:extLst>
          </p:cNvPr>
          <p:cNvSpPr>
            <a:spLocks noGrp="1"/>
          </p:cNvSpPr>
          <p:nvPr>
            <p:ph idx="1"/>
          </p:nvPr>
        </p:nvSpPr>
        <p:spPr>
          <a:xfrm>
            <a:off x="628650" y="1825624"/>
            <a:ext cx="7810675" cy="4892675"/>
          </a:xfrm>
        </p:spPr>
        <p:txBody>
          <a:bodyPr>
            <a:normAutofit fontScale="77500" lnSpcReduction="20000"/>
          </a:bodyPr>
          <a:lstStyle/>
          <a:p>
            <a:pPr lvl="0"/>
            <a:r>
              <a:rPr lang="en-US" b="1" dirty="0" err="1"/>
              <a:t>RegionalArea</a:t>
            </a:r>
            <a:r>
              <a:rPr lang="en-US" dirty="0"/>
              <a:t>: Indicates the regional location of the fixed asset. </a:t>
            </a:r>
          </a:p>
          <a:p>
            <a:pPr lvl="0"/>
            <a:r>
              <a:rPr lang="en-US" b="1" dirty="0" err="1"/>
              <a:t>AssetID</a:t>
            </a:r>
            <a:r>
              <a:rPr lang="en-US" b="1" dirty="0"/>
              <a:t>: </a:t>
            </a:r>
            <a:r>
              <a:rPr lang="en-US" dirty="0"/>
              <a:t>This field is a sequential number assigned at purchase. This is a unique identified.</a:t>
            </a:r>
          </a:p>
          <a:p>
            <a:pPr lvl="0"/>
            <a:r>
              <a:rPr lang="en-US" b="1" dirty="0" err="1"/>
              <a:t>AssetCategory</a:t>
            </a:r>
            <a:r>
              <a:rPr lang="en-US" b="1" dirty="0"/>
              <a:t>:</a:t>
            </a:r>
            <a:r>
              <a:rPr lang="en-US" dirty="0"/>
              <a:t> Indicates the fixed asset category.</a:t>
            </a:r>
          </a:p>
          <a:p>
            <a:pPr lvl="0"/>
            <a:r>
              <a:rPr lang="en-US" b="1" dirty="0" err="1"/>
              <a:t>InSvcDate</a:t>
            </a:r>
            <a:r>
              <a:rPr lang="en-US" b="1" dirty="0"/>
              <a:t>:</a:t>
            </a:r>
            <a:r>
              <a:rPr lang="en-US" dirty="0"/>
              <a:t> This is the date the asset was put into service.</a:t>
            </a:r>
          </a:p>
          <a:p>
            <a:pPr lvl="0"/>
            <a:r>
              <a:rPr lang="en-US" b="1" dirty="0"/>
              <a:t>Cost:</a:t>
            </a:r>
            <a:r>
              <a:rPr lang="en-US" dirty="0"/>
              <a:t> The purchase price of the asset.</a:t>
            </a:r>
          </a:p>
          <a:p>
            <a:pPr lvl="0"/>
            <a:r>
              <a:rPr lang="en-US" b="1" dirty="0" err="1"/>
              <a:t>SalvageValue</a:t>
            </a:r>
            <a:r>
              <a:rPr lang="en-US" b="1" dirty="0"/>
              <a:t>:</a:t>
            </a:r>
            <a:r>
              <a:rPr lang="en-US" dirty="0"/>
              <a:t> The salvage value assigned by the company.</a:t>
            </a:r>
          </a:p>
          <a:p>
            <a:pPr lvl="0"/>
            <a:r>
              <a:rPr lang="en-US" b="1" dirty="0" err="1"/>
              <a:t>DeprMeth</a:t>
            </a:r>
            <a:r>
              <a:rPr lang="en-US" b="1" dirty="0"/>
              <a:t>: </a:t>
            </a:r>
            <a:r>
              <a:rPr lang="en-US" dirty="0"/>
              <a:t>The depreciation method used for the asset. </a:t>
            </a:r>
            <a:r>
              <a:rPr lang="en-US" dirty="0" err="1"/>
              <a:t>NoDep</a:t>
            </a:r>
            <a:r>
              <a:rPr lang="en-US" dirty="0"/>
              <a:t> indicates that no depreciation is being calculated. SL indicates the asset is being depreciated using the straight-line convention.</a:t>
            </a:r>
          </a:p>
          <a:p>
            <a:pPr lvl="0"/>
            <a:r>
              <a:rPr lang="en-US" b="1" dirty="0"/>
              <a:t>Useful Life: </a:t>
            </a:r>
            <a:r>
              <a:rPr lang="en-US" dirty="0"/>
              <a:t>The useful life assigned by the company.</a:t>
            </a:r>
          </a:p>
          <a:p>
            <a:pPr lvl="0"/>
            <a:r>
              <a:rPr lang="en-US" b="1" dirty="0" err="1"/>
              <a:t>BegAccumDepr</a:t>
            </a:r>
            <a:r>
              <a:rPr lang="en-US" b="1" dirty="0"/>
              <a:t>: </a:t>
            </a:r>
            <a:r>
              <a:rPr lang="en-US" dirty="0"/>
              <a:t>Beginning accumulated depreciation as of 1/1/2014.</a:t>
            </a:r>
          </a:p>
          <a:p>
            <a:pPr lvl="0"/>
            <a:r>
              <a:rPr lang="en-US" b="1" dirty="0" err="1"/>
              <a:t>CurrentYearDepr</a:t>
            </a:r>
            <a:r>
              <a:rPr lang="en-US" b="1" dirty="0"/>
              <a:t>:</a:t>
            </a:r>
            <a:r>
              <a:rPr lang="en-US" dirty="0"/>
              <a:t> Current year depreciation for 2014.</a:t>
            </a:r>
          </a:p>
          <a:p>
            <a:pPr marL="0" indent="0">
              <a:buNone/>
            </a:pPr>
            <a:endParaRPr lang="en-US" sz="2400" dirty="0"/>
          </a:p>
        </p:txBody>
      </p:sp>
      <p:cxnSp>
        <p:nvCxnSpPr>
          <p:cNvPr id="4" name="Straight Connector 3">
            <a:extLst>
              <a:ext uri="{FF2B5EF4-FFF2-40B4-BE49-F238E27FC236}">
                <a16:creationId xmlns:a16="http://schemas.microsoft.com/office/drawing/2014/main" id="{85F5F325-465D-4FA8-9C2A-30C59C6670AD}"/>
              </a:ext>
            </a:extLst>
          </p:cNvPr>
          <p:cNvCxnSpPr>
            <a:cxnSpLocks/>
          </p:cNvCxnSpPr>
          <p:nvPr/>
        </p:nvCxnSpPr>
        <p:spPr>
          <a:xfrm>
            <a:off x="687897" y="1501629"/>
            <a:ext cx="7751428"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60799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655CB-395C-4754-A8DD-3296792AEE04}"/>
              </a:ext>
            </a:extLst>
          </p:cNvPr>
          <p:cNvSpPr>
            <a:spLocks noGrp="1"/>
          </p:cNvSpPr>
          <p:nvPr>
            <p:ph type="title"/>
          </p:nvPr>
        </p:nvSpPr>
        <p:spPr/>
        <p:txBody>
          <a:bodyPr/>
          <a:lstStyle/>
          <a:p>
            <a:r>
              <a:rPr lang="en-US" dirty="0"/>
              <a:t>General instructions</a:t>
            </a:r>
          </a:p>
        </p:txBody>
      </p:sp>
      <p:sp>
        <p:nvSpPr>
          <p:cNvPr id="3" name="Content Placeholder 2">
            <a:extLst>
              <a:ext uri="{FF2B5EF4-FFF2-40B4-BE49-F238E27FC236}">
                <a16:creationId xmlns:a16="http://schemas.microsoft.com/office/drawing/2014/main" id="{219C5C29-58D7-4978-A599-6BE84CD4A27F}"/>
              </a:ext>
            </a:extLst>
          </p:cNvPr>
          <p:cNvSpPr>
            <a:spLocks noGrp="1"/>
          </p:cNvSpPr>
          <p:nvPr>
            <p:ph idx="1"/>
          </p:nvPr>
        </p:nvSpPr>
        <p:spPr>
          <a:xfrm>
            <a:off x="628650" y="1825625"/>
            <a:ext cx="7810675" cy="4351338"/>
          </a:xfrm>
        </p:spPr>
        <p:txBody>
          <a:bodyPr>
            <a:normAutofit/>
          </a:bodyPr>
          <a:lstStyle/>
          <a:p>
            <a:pPr marL="0" indent="0">
              <a:buNone/>
            </a:pPr>
            <a:r>
              <a:rPr lang="en-US" sz="3200" dirty="0"/>
              <a:t>For each of the requirements, create a new pivot table in a new worksheet. Name each new worksheet as “Req 1,” “Req 2,” etc. Format the dollar amounts in each pivot table or pivot chart using the accounting format with zero decimal places. Format non-currency numbers in each pivot table or pivot chart using </a:t>
            </a:r>
            <a:r>
              <a:rPr lang="en-US" sz="3200"/>
              <a:t>the number </a:t>
            </a:r>
            <a:r>
              <a:rPr lang="en-US" sz="3200" dirty="0"/>
              <a:t>format with zero decimal places.</a:t>
            </a:r>
          </a:p>
        </p:txBody>
      </p:sp>
      <p:cxnSp>
        <p:nvCxnSpPr>
          <p:cNvPr id="4" name="Straight Connector 3">
            <a:extLst>
              <a:ext uri="{FF2B5EF4-FFF2-40B4-BE49-F238E27FC236}">
                <a16:creationId xmlns:a16="http://schemas.microsoft.com/office/drawing/2014/main" id="{85F5F325-465D-4FA8-9C2A-30C59C6670AD}"/>
              </a:ext>
            </a:extLst>
          </p:cNvPr>
          <p:cNvCxnSpPr>
            <a:cxnSpLocks/>
          </p:cNvCxnSpPr>
          <p:nvPr/>
        </p:nvCxnSpPr>
        <p:spPr>
          <a:xfrm>
            <a:off x="687897" y="1501629"/>
            <a:ext cx="7751428"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993062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59D11-BD09-4D01-92B5-B68FF7DFFEEF}"/>
              </a:ext>
            </a:extLst>
          </p:cNvPr>
          <p:cNvSpPr>
            <a:spLocks noGrp="1"/>
          </p:cNvSpPr>
          <p:nvPr>
            <p:ph type="title"/>
          </p:nvPr>
        </p:nvSpPr>
        <p:spPr>
          <a:xfrm>
            <a:off x="304800" y="409956"/>
            <a:ext cx="8570976" cy="1325563"/>
          </a:xfrm>
        </p:spPr>
        <p:txBody>
          <a:bodyPr>
            <a:normAutofit/>
          </a:bodyPr>
          <a:lstStyle/>
          <a:p>
            <a:r>
              <a:rPr lang="en-US" sz="5400" dirty="0">
                <a:solidFill>
                  <a:schemeClr val="bg1"/>
                </a:solidFill>
              </a:rPr>
              <a:t>Requirement 1</a:t>
            </a:r>
          </a:p>
        </p:txBody>
      </p:sp>
      <p:sp>
        <p:nvSpPr>
          <p:cNvPr id="3" name="TextBox 2">
            <a:extLst>
              <a:ext uri="{FF2B5EF4-FFF2-40B4-BE49-F238E27FC236}">
                <a16:creationId xmlns:a16="http://schemas.microsoft.com/office/drawing/2014/main" id="{A954AD4D-90D3-4373-B6D6-AB277A71664F}"/>
              </a:ext>
            </a:extLst>
          </p:cNvPr>
          <p:cNvSpPr txBox="1"/>
          <p:nvPr/>
        </p:nvSpPr>
        <p:spPr>
          <a:xfrm>
            <a:off x="717461" y="1906207"/>
            <a:ext cx="7710007" cy="397031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Prepare a fixed asset schedule that contains the totals for cost, beginning accumulated depreciation, current year depreciation, ending accumulated depreciation, and ending book value by regional areas. (Hint: Create a calculated field for Ending Accumulated Depreciation and Ending Book Value.) What is the total ending book value for the Northeast region? How much depreciation was taken during the year for the entire company?</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5" name="Straight Connector 4">
            <a:extLst>
              <a:ext uri="{FF2B5EF4-FFF2-40B4-BE49-F238E27FC236}">
                <a16:creationId xmlns:a16="http://schemas.microsoft.com/office/drawing/2014/main" id="{9D9BA1A7-8DF0-4CD4-AAE9-20B1A716602E}"/>
              </a:ext>
            </a:extLst>
          </p:cNvPr>
          <p:cNvCxnSpPr/>
          <p:nvPr/>
        </p:nvCxnSpPr>
        <p:spPr>
          <a:xfrm>
            <a:off x="1086635" y="1619746"/>
            <a:ext cx="6929307" cy="0"/>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090219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3EB6C8-C503-4153-BE90-C924CA45A7CE}"/>
              </a:ext>
            </a:extLst>
          </p:cNvPr>
          <p:cNvPicPr>
            <a:picLocks noChangeAspect="1"/>
          </p:cNvPicPr>
          <p:nvPr/>
        </p:nvPicPr>
        <p:blipFill>
          <a:blip r:embed="rId2"/>
          <a:stretch>
            <a:fillRect/>
          </a:stretch>
        </p:blipFill>
        <p:spPr>
          <a:xfrm>
            <a:off x="181335" y="905774"/>
            <a:ext cx="8781329" cy="5952226"/>
          </a:xfrm>
          <a:prstGeom prst="rect">
            <a:avLst/>
          </a:prstGeom>
        </p:spPr>
      </p:pic>
      <p:sp>
        <p:nvSpPr>
          <p:cNvPr id="5" name="Rectangle 4">
            <a:extLst>
              <a:ext uri="{FF2B5EF4-FFF2-40B4-BE49-F238E27FC236}">
                <a16:creationId xmlns:a16="http://schemas.microsoft.com/office/drawing/2014/main" id="{06B3977C-8B0E-44D6-A301-F3B52B58C2F1}"/>
              </a:ext>
            </a:extLst>
          </p:cNvPr>
          <p:cNvSpPr/>
          <p:nvPr/>
        </p:nvSpPr>
        <p:spPr>
          <a:xfrm>
            <a:off x="0" y="0"/>
            <a:ext cx="9144000" cy="754548"/>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1">
            <a:extLst>
              <a:ext uri="{FF2B5EF4-FFF2-40B4-BE49-F238E27FC236}">
                <a16:creationId xmlns:a16="http://schemas.microsoft.com/office/drawing/2014/main" id="{B7610656-CA3A-42DC-895D-12B367EE724E}"/>
              </a:ext>
            </a:extLst>
          </p:cNvPr>
          <p:cNvSpPr txBox="1">
            <a:spLocks/>
          </p:cNvSpPr>
          <p:nvPr/>
        </p:nvSpPr>
        <p:spPr>
          <a:xfrm>
            <a:off x="302004" y="0"/>
            <a:ext cx="8213346" cy="75454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chemeClr val="bg1"/>
                </a:solidFill>
              </a:rPr>
              <a:t>Start by opening Excel workbook</a:t>
            </a:r>
            <a:endParaRPr lang="en-US" dirty="0">
              <a:solidFill>
                <a:schemeClr val="bg1"/>
              </a:solidFill>
            </a:endParaRPr>
          </a:p>
        </p:txBody>
      </p:sp>
    </p:spTree>
    <p:extLst>
      <p:ext uri="{BB962C8B-B14F-4D97-AF65-F5344CB8AC3E}">
        <p14:creationId xmlns:p14="http://schemas.microsoft.com/office/powerpoint/2010/main" val="3108890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3EB6C8-C503-4153-BE90-C924CA45A7CE}"/>
              </a:ext>
            </a:extLst>
          </p:cNvPr>
          <p:cNvPicPr>
            <a:picLocks noChangeAspect="1"/>
          </p:cNvPicPr>
          <p:nvPr/>
        </p:nvPicPr>
        <p:blipFill>
          <a:blip r:embed="rId2"/>
          <a:stretch>
            <a:fillRect/>
          </a:stretch>
        </p:blipFill>
        <p:spPr>
          <a:xfrm>
            <a:off x="181335" y="1005430"/>
            <a:ext cx="8781329" cy="5852570"/>
          </a:xfrm>
          <a:prstGeom prst="rect">
            <a:avLst/>
          </a:prstGeom>
        </p:spPr>
      </p:pic>
      <p:sp>
        <p:nvSpPr>
          <p:cNvPr id="6" name="Title 1">
            <a:extLst>
              <a:ext uri="{FF2B5EF4-FFF2-40B4-BE49-F238E27FC236}">
                <a16:creationId xmlns:a16="http://schemas.microsoft.com/office/drawing/2014/main" id="{B7610656-CA3A-42DC-895D-12B367EE724E}"/>
              </a:ext>
            </a:extLst>
          </p:cNvPr>
          <p:cNvSpPr txBox="1">
            <a:spLocks/>
          </p:cNvSpPr>
          <p:nvPr/>
        </p:nvSpPr>
        <p:spPr>
          <a:xfrm>
            <a:off x="302004" y="0"/>
            <a:ext cx="8213346" cy="75454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chemeClr val="bg1"/>
                </a:solidFill>
              </a:rPr>
              <a:t>Start by opening Excel workbook</a:t>
            </a:r>
            <a:endParaRPr lang="en-US" dirty="0">
              <a:solidFill>
                <a:schemeClr val="bg1"/>
              </a:solidFill>
            </a:endParaRPr>
          </a:p>
        </p:txBody>
      </p:sp>
      <p:sp>
        <p:nvSpPr>
          <p:cNvPr id="7" name="Rectangle 6">
            <a:extLst>
              <a:ext uri="{FF2B5EF4-FFF2-40B4-BE49-F238E27FC236}">
                <a16:creationId xmlns:a16="http://schemas.microsoft.com/office/drawing/2014/main" id="{484DE638-491D-4280-9D54-6CB7B60B4246}"/>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89AB8B13-454E-4B76-BD6C-7C2F729A7C7B}"/>
              </a:ext>
            </a:extLst>
          </p:cNvPr>
          <p:cNvSpPr txBox="1">
            <a:spLocks/>
          </p:cNvSpPr>
          <p:nvPr/>
        </p:nvSpPr>
        <p:spPr>
          <a:xfrm>
            <a:off x="92279" y="175775"/>
            <a:ext cx="8959441" cy="75454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solidFill>
                  <a:schemeClr val="bg1"/>
                </a:solidFill>
              </a:rPr>
              <a:t>Req 1: Fixed Asset Schedule</a:t>
            </a:r>
            <a:endParaRPr lang="en-US" sz="3200" dirty="0">
              <a:solidFill>
                <a:schemeClr val="bg1"/>
              </a:solidFill>
            </a:endParaRPr>
          </a:p>
        </p:txBody>
      </p:sp>
      <p:sp>
        <p:nvSpPr>
          <p:cNvPr id="9" name="TextBox 8">
            <a:extLst>
              <a:ext uri="{FF2B5EF4-FFF2-40B4-BE49-F238E27FC236}">
                <a16:creationId xmlns:a16="http://schemas.microsoft.com/office/drawing/2014/main" id="{A02AF0C1-F635-4AF1-BE0D-91D1CADAFDAA}"/>
              </a:ext>
            </a:extLst>
          </p:cNvPr>
          <p:cNvSpPr txBox="1"/>
          <p:nvPr/>
        </p:nvSpPr>
        <p:spPr>
          <a:xfrm>
            <a:off x="923313" y="4379053"/>
            <a:ext cx="7592037"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C00000"/>
                </a:solidFill>
                <a:effectLst/>
                <a:uLnTx/>
                <a:uFillTx/>
                <a:latin typeface="Calibri" panose="020F0502020204030204"/>
                <a:ea typeface="+mn-ea"/>
                <a:cs typeface="+mn-cs"/>
              </a:rPr>
              <a:t>#1: Click anywhere in the data in the Data worksheet</a:t>
            </a:r>
          </a:p>
        </p:txBody>
      </p:sp>
    </p:spTree>
    <p:extLst>
      <p:ext uri="{BB962C8B-B14F-4D97-AF65-F5344CB8AC3E}">
        <p14:creationId xmlns:p14="http://schemas.microsoft.com/office/powerpoint/2010/main" val="2883888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7610656-CA3A-42DC-895D-12B367EE724E}"/>
              </a:ext>
            </a:extLst>
          </p:cNvPr>
          <p:cNvSpPr txBox="1">
            <a:spLocks/>
          </p:cNvSpPr>
          <p:nvPr/>
        </p:nvSpPr>
        <p:spPr>
          <a:xfrm>
            <a:off x="302004" y="0"/>
            <a:ext cx="8213346" cy="75454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chemeClr val="bg1"/>
                </a:solidFill>
              </a:rPr>
              <a:t>Start by opening Excel workbook</a:t>
            </a:r>
            <a:endParaRPr lang="en-US" dirty="0">
              <a:solidFill>
                <a:schemeClr val="bg1"/>
              </a:solidFill>
            </a:endParaRPr>
          </a:p>
        </p:txBody>
      </p:sp>
      <p:sp>
        <p:nvSpPr>
          <p:cNvPr id="7" name="Rectangle 6">
            <a:extLst>
              <a:ext uri="{FF2B5EF4-FFF2-40B4-BE49-F238E27FC236}">
                <a16:creationId xmlns:a16="http://schemas.microsoft.com/office/drawing/2014/main" id="{484DE638-491D-4280-9D54-6CB7B60B4246}"/>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89AB8B13-454E-4B76-BD6C-7C2F729A7C7B}"/>
              </a:ext>
            </a:extLst>
          </p:cNvPr>
          <p:cNvSpPr txBox="1">
            <a:spLocks/>
          </p:cNvSpPr>
          <p:nvPr/>
        </p:nvSpPr>
        <p:spPr>
          <a:xfrm>
            <a:off x="92279" y="175775"/>
            <a:ext cx="8959441" cy="75454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solidFill>
                  <a:schemeClr val="bg1"/>
                </a:solidFill>
              </a:rPr>
              <a:t>Req 1: Fixed Asset Schedule</a:t>
            </a:r>
            <a:endParaRPr lang="en-US" sz="3200" dirty="0">
              <a:solidFill>
                <a:schemeClr val="bg1"/>
              </a:solidFill>
            </a:endParaRPr>
          </a:p>
        </p:txBody>
      </p:sp>
      <p:pic>
        <p:nvPicPr>
          <p:cNvPr id="2" name="Picture 1">
            <a:extLst>
              <a:ext uri="{FF2B5EF4-FFF2-40B4-BE49-F238E27FC236}">
                <a16:creationId xmlns:a16="http://schemas.microsoft.com/office/drawing/2014/main" id="{E0DD41B3-7E1E-4C70-9E1E-3F8B1E4BF2EB}"/>
              </a:ext>
            </a:extLst>
          </p:cNvPr>
          <p:cNvPicPr>
            <a:picLocks noChangeAspect="1"/>
          </p:cNvPicPr>
          <p:nvPr/>
        </p:nvPicPr>
        <p:blipFill>
          <a:blip r:embed="rId2"/>
          <a:stretch>
            <a:fillRect/>
          </a:stretch>
        </p:blipFill>
        <p:spPr>
          <a:xfrm>
            <a:off x="181335" y="980656"/>
            <a:ext cx="8781329" cy="5877343"/>
          </a:xfrm>
          <a:prstGeom prst="rect">
            <a:avLst/>
          </a:prstGeom>
        </p:spPr>
      </p:pic>
      <p:cxnSp>
        <p:nvCxnSpPr>
          <p:cNvPr id="10" name="Straight Arrow Connector 9">
            <a:extLst>
              <a:ext uri="{FF2B5EF4-FFF2-40B4-BE49-F238E27FC236}">
                <a16:creationId xmlns:a16="http://schemas.microsoft.com/office/drawing/2014/main" id="{9A17B4B2-1AF4-4ADA-88C4-870C455C4B34}"/>
              </a:ext>
            </a:extLst>
          </p:cNvPr>
          <p:cNvCxnSpPr>
            <a:cxnSpLocks/>
          </p:cNvCxnSpPr>
          <p:nvPr/>
        </p:nvCxnSpPr>
        <p:spPr>
          <a:xfrm flipH="1" flipV="1">
            <a:off x="1409875" y="1528597"/>
            <a:ext cx="2751589" cy="3330427"/>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F1E1BAFA-8488-4676-9A31-0F34483BCA08}"/>
              </a:ext>
            </a:extLst>
          </p:cNvPr>
          <p:cNvSpPr/>
          <p:nvPr/>
        </p:nvSpPr>
        <p:spPr>
          <a:xfrm>
            <a:off x="1015592" y="1190287"/>
            <a:ext cx="411061" cy="234891"/>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A730301F-834C-433E-A2B4-458D0F29980D}"/>
              </a:ext>
            </a:extLst>
          </p:cNvPr>
          <p:cNvSpPr txBox="1"/>
          <p:nvPr/>
        </p:nvSpPr>
        <p:spPr>
          <a:xfrm>
            <a:off x="4132104" y="4596217"/>
            <a:ext cx="438324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C00000"/>
                </a:solidFill>
                <a:effectLst/>
                <a:uLnTx/>
                <a:uFillTx/>
                <a:latin typeface="Calibri" panose="020F0502020204030204"/>
                <a:ea typeface="+mn-ea"/>
                <a:cs typeface="+mn-cs"/>
              </a:rPr>
              <a:t>#2: Click on Insert tab</a:t>
            </a:r>
          </a:p>
        </p:txBody>
      </p:sp>
    </p:spTree>
    <p:extLst>
      <p:ext uri="{BB962C8B-B14F-4D97-AF65-F5344CB8AC3E}">
        <p14:creationId xmlns:p14="http://schemas.microsoft.com/office/powerpoint/2010/main" val="2698607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7610656-CA3A-42DC-895D-12B367EE724E}"/>
              </a:ext>
            </a:extLst>
          </p:cNvPr>
          <p:cNvSpPr txBox="1">
            <a:spLocks/>
          </p:cNvSpPr>
          <p:nvPr/>
        </p:nvSpPr>
        <p:spPr>
          <a:xfrm>
            <a:off x="302004" y="0"/>
            <a:ext cx="8213346" cy="75454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chemeClr val="bg1"/>
                </a:solidFill>
              </a:rPr>
              <a:t>Start by opening Excel workbook</a:t>
            </a:r>
            <a:endParaRPr lang="en-US" dirty="0">
              <a:solidFill>
                <a:schemeClr val="bg1"/>
              </a:solidFill>
            </a:endParaRPr>
          </a:p>
        </p:txBody>
      </p:sp>
      <p:sp>
        <p:nvSpPr>
          <p:cNvPr id="7" name="Rectangle 6">
            <a:extLst>
              <a:ext uri="{FF2B5EF4-FFF2-40B4-BE49-F238E27FC236}">
                <a16:creationId xmlns:a16="http://schemas.microsoft.com/office/drawing/2014/main" id="{484DE638-491D-4280-9D54-6CB7B60B4246}"/>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89AB8B13-454E-4B76-BD6C-7C2F729A7C7B}"/>
              </a:ext>
            </a:extLst>
          </p:cNvPr>
          <p:cNvSpPr txBox="1">
            <a:spLocks/>
          </p:cNvSpPr>
          <p:nvPr/>
        </p:nvSpPr>
        <p:spPr>
          <a:xfrm>
            <a:off x="92279" y="175775"/>
            <a:ext cx="8959441" cy="75454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solidFill>
                  <a:schemeClr val="bg1"/>
                </a:solidFill>
              </a:rPr>
              <a:t>Req 1: Fixed Asset Schedule</a:t>
            </a:r>
            <a:endParaRPr lang="en-US" sz="3200" dirty="0">
              <a:solidFill>
                <a:schemeClr val="bg1"/>
              </a:solidFill>
            </a:endParaRPr>
          </a:p>
        </p:txBody>
      </p:sp>
      <p:pic>
        <p:nvPicPr>
          <p:cNvPr id="2" name="Picture 1">
            <a:extLst>
              <a:ext uri="{FF2B5EF4-FFF2-40B4-BE49-F238E27FC236}">
                <a16:creationId xmlns:a16="http://schemas.microsoft.com/office/drawing/2014/main" id="{E0DD41B3-7E1E-4C70-9E1E-3F8B1E4BF2EB}"/>
              </a:ext>
            </a:extLst>
          </p:cNvPr>
          <p:cNvPicPr>
            <a:picLocks noChangeAspect="1"/>
          </p:cNvPicPr>
          <p:nvPr/>
        </p:nvPicPr>
        <p:blipFill>
          <a:blip r:embed="rId2"/>
          <a:stretch>
            <a:fillRect/>
          </a:stretch>
        </p:blipFill>
        <p:spPr>
          <a:xfrm>
            <a:off x="181335" y="980656"/>
            <a:ext cx="8781329" cy="5877343"/>
          </a:xfrm>
          <a:prstGeom prst="rect">
            <a:avLst/>
          </a:prstGeom>
        </p:spPr>
      </p:pic>
      <p:cxnSp>
        <p:nvCxnSpPr>
          <p:cNvPr id="9" name="Straight Arrow Connector 8">
            <a:extLst>
              <a:ext uri="{FF2B5EF4-FFF2-40B4-BE49-F238E27FC236}">
                <a16:creationId xmlns:a16="http://schemas.microsoft.com/office/drawing/2014/main" id="{1AD5D3E4-AAB5-447F-8BCC-4A36083873F2}"/>
              </a:ext>
            </a:extLst>
          </p:cNvPr>
          <p:cNvCxnSpPr>
            <a:cxnSpLocks/>
          </p:cNvCxnSpPr>
          <p:nvPr/>
        </p:nvCxnSpPr>
        <p:spPr>
          <a:xfrm flipH="1" flipV="1">
            <a:off x="646981" y="1889185"/>
            <a:ext cx="3276142" cy="2877487"/>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a16="http://schemas.microsoft.com/office/drawing/2014/main" id="{6352A6F2-22C4-4DEB-A403-924D8C5BED7E}"/>
              </a:ext>
            </a:extLst>
          </p:cNvPr>
          <p:cNvSpPr/>
          <p:nvPr/>
        </p:nvSpPr>
        <p:spPr>
          <a:xfrm>
            <a:off x="181335" y="1397480"/>
            <a:ext cx="465646" cy="396814"/>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27DDF418-7762-4787-8081-CEFBCBEAC6EE}"/>
              </a:ext>
            </a:extLst>
          </p:cNvPr>
          <p:cNvSpPr txBox="1"/>
          <p:nvPr/>
        </p:nvSpPr>
        <p:spPr>
          <a:xfrm>
            <a:off x="3613828" y="4766672"/>
            <a:ext cx="565813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C00000"/>
                </a:solidFill>
                <a:effectLst/>
                <a:uLnTx/>
                <a:uFillTx/>
                <a:latin typeface="Calibri" panose="020F0502020204030204"/>
                <a:ea typeface="+mn-ea"/>
                <a:cs typeface="+mn-cs"/>
              </a:rPr>
              <a:t>#3: Click on PivotTable</a:t>
            </a:r>
          </a:p>
        </p:txBody>
      </p:sp>
    </p:spTree>
    <p:extLst>
      <p:ext uri="{BB962C8B-B14F-4D97-AF65-F5344CB8AC3E}">
        <p14:creationId xmlns:p14="http://schemas.microsoft.com/office/powerpoint/2010/main" val="3290135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0D11EE0-3C78-4BB2-B4CC-5B0013FAF35F}"/>
              </a:ext>
            </a:extLst>
          </p:cNvPr>
          <p:cNvPicPr>
            <a:picLocks noChangeAspect="1"/>
          </p:cNvPicPr>
          <p:nvPr/>
        </p:nvPicPr>
        <p:blipFill>
          <a:blip r:embed="rId2"/>
          <a:stretch>
            <a:fillRect/>
          </a:stretch>
        </p:blipFill>
        <p:spPr>
          <a:xfrm>
            <a:off x="181335" y="980656"/>
            <a:ext cx="8781329" cy="5877343"/>
          </a:xfrm>
          <a:prstGeom prst="rect">
            <a:avLst/>
          </a:prstGeom>
        </p:spPr>
      </p:pic>
      <p:sp>
        <p:nvSpPr>
          <p:cNvPr id="3" name="Rectangle 2">
            <a:extLst>
              <a:ext uri="{FF2B5EF4-FFF2-40B4-BE49-F238E27FC236}">
                <a16:creationId xmlns:a16="http://schemas.microsoft.com/office/drawing/2014/main" id="{030D37E9-9E88-4B44-81C9-C615245D7E11}"/>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207DE3AB-CCC2-45DB-8661-9CFB0EBE64C7}"/>
              </a:ext>
            </a:extLst>
          </p:cNvPr>
          <p:cNvSpPr txBox="1">
            <a:spLocks/>
          </p:cNvSpPr>
          <p:nvPr/>
        </p:nvSpPr>
        <p:spPr>
          <a:xfrm>
            <a:off x="92279" y="175775"/>
            <a:ext cx="8959441" cy="75454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solidFill>
                  <a:schemeClr val="bg1"/>
                </a:solidFill>
              </a:rPr>
              <a:t>Req 1: Fixed Asset Schedule</a:t>
            </a:r>
            <a:endParaRPr lang="en-US" sz="3200" dirty="0">
              <a:solidFill>
                <a:schemeClr val="bg1"/>
              </a:solidFill>
            </a:endParaRPr>
          </a:p>
        </p:txBody>
      </p:sp>
      <p:sp>
        <p:nvSpPr>
          <p:cNvPr id="9" name="TextBox 8">
            <a:extLst>
              <a:ext uri="{FF2B5EF4-FFF2-40B4-BE49-F238E27FC236}">
                <a16:creationId xmlns:a16="http://schemas.microsoft.com/office/drawing/2014/main" id="{4882B600-50B2-498F-A48D-0B546D7A82E7}"/>
              </a:ext>
            </a:extLst>
          </p:cNvPr>
          <p:cNvSpPr txBox="1"/>
          <p:nvPr/>
        </p:nvSpPr>
        <p:spPr>
          <a:xfrm>
            <a:off x="2126846" y="5554178"/>
            <a:ext cx="5742263"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C00000"/>
                </a:solidFill>
                <a:effectLst/>
                <a:uLnTx/>
                <a:uFillTx/>
                <a:latin typeface="Calibri" panose="020F0502020204030204"/>
                <a:ea typeface="+mn-ea"/>
                <a:cs typeface="+mn-cs"/>
              </a:rPr>
              <a:t>#4: Click on OK (use defaults)</a:t>
            </a:r>
          </a:p>
        </p:txBody>
      </p:sp>
    </p:spTree>
    <p:extLst>
      <p:ext uri="{BB962C8B-B14F-4D97-AF65-F5344CB8AC3E}">
        <p14:creationId xmlns:p14="http://schemas.microsoft.com/office/powerpoint/2010/main" val="740061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30D37E9-9E88-4B44-81C9-C615245D7E11}"/>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207DE3AB-CCC2-45DB-8661-9CFB0EBE64C7}"/>
              </a:ext>
            </a:extLst>
          </p:cNvPr>
          <p:cNvSpPr txBox="1">
            <a:spLocks/>
          </p:cNvSpPr>
          <p:nvPr/>
        </p:nvSpPr>
        <p:spPr>
          <a:xfrm>
            <a:off x="92279" y="175775"/>
            <a:ext cx="8959441" cy="75454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solidFill>
                  <a:schemeClr val="bg1"/>
                </a:solidFill>
              </a:rPr>
              <a:t>Req 1: Fixed Asset Schedule</a:t>
            </a:r>
            <a:endParaRPr lang="en-US" sz="3200" dirty="0">
              <a:solidFill>
                <a:schemeClr val="bg1"/>
              </a:solidFill>
            </a:endParaRPr>
          </a:p>
        </p:txBody>
      </p:sp>
      <p:pic>
        <p:nvPicPr>
          <p:cNvPr id="2" name="Picture 1">
            <a:extLst>
              <a:ext uri="{FF2B5EF4-FFF2-40B4-BE49-F238E27FC236}">
                <a16:creationId xmlns:a16="http://schemas.microsoft.com/office/drawing/2014/main" id="{9AB38426-E1E6-4AD3-AC23-B97BFBFFBD19}"/>
              </a:ext>
            </a:extLst>
          </p:cNvPr>
          <p:cNvPicPr>
            <a:picLocks noChangeAspect="1"/>
          </p:cNvPicPr>
          <p:nvPr/>
        </p:nvPicPr>
        <p:blipFill>
          <a:blip r:embed="rId2"/>
          <a:stretch>
            <a:fillRect/>
          </a:stretch>
        </p:blipFill>
        <p:spPr>
          <a:xfrm>
            <a:off x="181335" y="980656"/>
            <a:ext cx="8781329" cy="5877343"/>
          </a:xfrm>
          <a:prstGeom prst="rect">
            <a:avLst/>
          </a:prstGeom>
        </p:spPr>
      </p:pic>
      <p:cxnSp>
        <p:nvCxnSpPr>
          <p:cNvPr id="7" name="Straight Arrow Connector 6">
            <a:extLst>
              <a:ext uri="{FF2B5EF4-FFF2-40B4-BE49-F238E27FC236}">
                <a16:creationId xmlns:a16="http://schemas.microsoft.com/office/drawing/2014/main" id="{63FC8032-CB68-492A-A567-8B8F68188048}"/>
              </a:ext>
            </a:extLst>
          </p:cNvPr>
          <p:cNvCxnSpPr>
            <a:cxnSpLocks/>
          </p:cNvCxnSpPr>
          <p:nvPr/>
        </p:nvCxnSpPr>
        <p:spPr>
          <a:xfrm flipH="1">
            <a:off x="1347145" y="4162478"/>
            <a:ext cx="2206303" cy="227131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09F98C3-6DEF-4874-A829-609A22DE1CB0}"/>
              </a:ext>
            </a:extLst>
          </p:cNvPr>
          <p:cNvSpPr txBox="1"/>
          <p:nvPr/>
        </p:nvSpPr>
        <p:spPr>
          <a:xfrm>
            <a:off x="3553448" y="3765744"/>
            <a:ext cx="4383246" cy="175432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C00000"/>
                </a:solidFill>
                <a:effectLst/>
                <a:uLnTx/>
                <a:uFillTx/>
                <a:latin typeface="Calibri" panose="020F0502020204030204"/>
                <a:ea typeface="+mn-ea"/>
                <a:cs typeface="+mn-cs"/>
              </a:rPr>
              <a:t>#5: Right-click the worksheet name to rename it as “Req 1”</a:t>
            </a:r>
          </a:p>
        </p:txBody>
      </p:sp>
      <p:sp>
        <p:nvSpPr>
          <p:cNvPr id="11" name="Rectangle: Rounded Corners 10">
            <a:extLst>
              <a:ext uri="{FF2B5EF4-FFF2-40B4-BE49-F238E27FC236}">
                <a16:creationId xmlns:a16="http://schemas.microsoft.com/office/drawing/2014/main" id="{1D4F22EB-1089-4DE2-A462-D3AEFD7473E7}"/>
              </a:ext>
            </a:extLst>
          </p:cNvPr>
          <p:cNvSpPr/>
          <p:nvPr/>
        </p:nvSpPr>
        <p:spPr>
          <a:xfrm>
            <a:off x="903927" y="6507366"/>
            <a:ext cx="443218" cy="249966"/>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385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30D37E9-9E88-4B44-81C9-C615245D7E11}"/>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207DE3AB-CCC2-45DB-8661-9CFB0EBE64C7}"/>
              </a:ext>
            </a:extLst>
          </p:cNvPr>
          <p:cNvSpPr txBox="1">
            <a:spLocks/>
          </p:cNvSpPr>
          <p:nvPr/>
        </p:nvSpPr>
        <p:spPr>
          <a:xfrm>
            <a:off x="92279" y="175775"/>
            <a:ext cx="8959441" cy="75454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solidFill>
                  <a:schemeClr val="bg1"/>
                </a:solidFill>
              </a:rPr>
              <a:t>Req 1: Fixed Asset Schedule</a:t>
            </a:r>
            <a:endParaRPr lang="en-US" sz="3200" dirty="0">
              <a:solidFill>
                <a:schemeClr val="bg1"/>
              </a:solidFill>
            </a:endParaRPr>
          </a:p>
        </p:txBody>
      </p:sp>
      <p:pic>
        <p:nvPicPr>
          <p:cNvPr id="5" name="Picture 4">
            <a:extLst>
              <a:ext uri="{FF2B5EF4-FFF2-40B4-BE49-F238E27FC236}">
                <a16:creationId xmlns:a16="http://schemas.microsoft.com/office/drawing/2014/main" id="{93D2889D-1EB0-4745-BFAA-B607118EBE8D}"/>
              </a:ext>
            </a:extLst>
          </p:cNvPr>
          <p:cNvPicPr>
            <a:picLocks noChangeAspect="1"/>
          </p:cNvPicPr>
          <p:nvPr/>
        </p:nvPicPr>
        <p:blipFill>
          <a:blip r:embed="rId2"/>
          <a:stretch>
            <a:fillRect/>
          </a:stretch>
        </p:blipFill>
        <p:spPr>
          <a:xfrm>
            <a:off x="181335" y="980656"/>
            <a:ext cx="8781329" cy="5877343"/>
          </a:xfrm>
          <a:prstGeom prst="rect">
            <a:avLst/>
          </a:prstGeom>
        </p:spPr>
      </p:pic>
      <p:sp>
        <p:nvSpPr>
          <p:cNvPr id="9" name="TextBox 8">
            <a:extLst>
              <a:ext uri="{FF2B5EF4-FFF2-40B4-BE49-F238E27FC236}">
                <a16:creationId xmlns:a16="http://schemas.microsoft.com/office/drawing/2014/main" id="{DC2A7989-B741-4AB2-B73D-8C825A56A7D7}"/>
              </a:ext>
            </a:extLst>
          </p:cNvPr>
          <p:cNvSpPr txBox="1"/>
          <p:nvPr/>
        </p:nvSpPr>
        <p:spPr>
          <a:xfrm>
            <a:off x="793630" y="3919327"/>
            <a:ext cx="5996088"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#6: Drag “</a:t>
            </a:r>
            <a:r>
              <a:rPr kumimoji="0" lang="en-US" sz="3200" b="0" i="0" u="none" strike="noStrike" kern="1200" cap="none" spc="0" normalizeH="0" baseline="0" noProof="0" dirty="0" err="1">
                <a:ln>
                  <a:noFill/>
                </a:ln>
                <a:solidFill>
                  <a:srgbClr val="C00000"/>
                </a:solidFill>
                <a:effectLst/>
                <a:uLnTx/>
                <a:uFillTx/>
                <a:latin typeface="Calibri" panose="020F0502020204030204"/>
                <a:ea typeface="+mn-ea"/>
                <a:cs typeface="+mn-cs"/>
              </a:rPr>
              <a:t>RegionalArea</a:t>
            </a: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 in the PivotTable Fields panel down to the Rows box</a:t>
            </a:r>
          </a:p>
        </p:txBody>
      </p:sp>
      <p:sp>
        <p:nvSpPr>
          <p:cNvPr id="12" name="Rectangle: Rounded Corners 11">
            <a:extLst>
              <a:ext uri="{FF2B5EF4-FFF2-40B4-BE49-F238E27FC236}">
                <a16:creationId xmlns:a16="http://schemas.microsoft.com/office/drawing/2014/main" id="{E5AA00D6-89F4-40AA-8891-2F26F0E7BEA2}"/>
              </a:ext>
            </a:extLst>
          </p:cNvPr>
          <p:cNvSpPr/>
          <p:nvPr/>
        </p:nvSpPr>
        <p:spPr>
          <a:xfrm>
            <a:off x="7204575" y="3178709"/>
            <a:ext cx="745455" cy="142461"/>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Arrow Connector 12">
            <a:extLst>
              <a:ext uri="{FF2B5EF4-FFF2-40B4-BE49-F238E27FC236}">
                <a16:creationId xmlns:a16="http://schemas.microsoft.com/office/drawing/2014/main" id="{917F3B2D-3867-49B6-8206-2D2474F5C79A}"/>
              </a:ext>
            </a:extLst>
          </p:cNvPr>
          <p:cNvCxnSpPr>
            <a:cxnSpLocks/>
          </p:cNvCxnSpPr>
          <p:nvPr/>
        </p:nvCxnSpPr>
        <p:spPr>
          <a:xfrm>
            <a:off x="7577302" y="3321170"/>
            <a:ext cx="0" cy="227737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183FAB6F-4355-48E3-89D0-A6A331F8C03B}"/>
              </a:ext>
            </a:extLst>
          </p:cNvPr>
          <p:cNvSpPr/>
          <p:nvPr/>
        </p:nvSpPr>
        <p:spPr>
          <a:xfrm>
            <a:off x="7204575" y="5665828"/>
            <a:ext cx="745455" cy="689645"/>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1157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7CA4390-A541-4D1F-A97C-BD93F876FDF3}"/>
              </a:ext>
            </a:extLst>
          </p:cNvPr>
          <p:cNvPicPr>
            <a:picLocks noChangeAspect="1"/>
          </p:cNvPicPr>
          <p:nvPr/>
        </p:nvPicPr>
        <p:blipFill>
          <a:blip r:embed="rId2"/>
          <a:stretch>
            <a:fillRect/>
          </a:stretch>
        </p:blipFill>
        <p:spPr>
          <a:xfrm>
            <a:off x="181335" y="980656"/>
            <a:ext cx="8781329" cy="5877343"/>
          </a:xfrm>
          <a:prstGeom prst="rect">
            <a:avLst/>
          </a:prstGeom>
        </p:spPr>
      </p:pic>
      <p:sp>
        <p:nvSpPr>
          <p:cNvPr id="3" name="Rectangle 2">
            <a:extLst>
              <a:ext uri="{FF2B5EF4-FFF2-40B4-BE49-F238E27FC236}">
                <a16:creationId xmlns:a16="http://schemas.microsoft.com/office/drawing/2014/main" id="{030D37E9-9E88-4B44-81C9-C615245D7E11}"/>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207DE3AB-CCC2-45DB-8661-9CFB0EBE64C7}"/>
              </a:ext>
            </a:extLst>
          </p:cNvPr>
          <p:cNvSpPr txBox="1">
            <a:spLocks/>
          </p:cNvSpPr>
          <p:nvPr/>
        </p:nvSpPr>
        <p:spPr>
          <a:xfrm>
            <a:off x="92279" y="175775"/>
            <a:ext cx="8959441" cy="75454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solidFill>
                  <a:schemeClr val="bg1"/>
                </a:solidFill>
              </a:rPr>
              <a:t>Req 1: Fixed Asset Schedule</a:t>
            </a:r>
            <a:endParaRPr lang="en-US" sz="3200" dirty="0">
              <a:solidFill>
                <a:schemeClr val="bg1"/>
              </a:solidFill>
            </a:endParaRPr>
          </a:p>
        </p:txBody>
      </p:sp>
      <p:sp>
        <p:nvSpPr>
          <p:cNvPr id="9" name="TextBox 8">
            <a:extLst>
              <a:ext uri="{FF2B5EF4-FFF2-40B4-BE49-F238E27FC236}">
                <a16:creationId xmlns:a16="http://schemas.microsoft.com/office/drawing/2014/main" id="{DC2A7989-B741-4AB2-B73D-8C825A56A7D7}"/>
              </a:ext>
            </a:extLst>
          </p:cNvPr>
          <p:cNvSpPr txBox="1"/>
          <p:nvPr/>
        </p:nvSpPr>
        <p:spPr>
          <a:xfrm>
            <a:off x="793630" y="3919327"/>
            <a:ext cx="5996088" cy="206210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#7: Drag “ Cost”, “</a:t>
            </a:r>
            <a:r>
              <a:rPr kumimoji="0" lang="en-US" sz="3200" b="0" i="0" u="none" strike="noStrike" kern="1200" cap="none" spc="0" normalizeH="0" baseline="0" noProof="0" dirty="0" err="1">
                <a:ln>
                  <a:noFill/>
                </a:ln>
                <a:solidFill>
                  <a:srgbClr val="C00000"/>
                </a:solidFill>
                <a:effectLst/>
                <a:uLnTx/>
                <a:uFillTx/>
                <a:latin typeface="Calibri" panose="020F0502020204030204"/>
                <a:ea typeface="+mn-ea"/>
                <a:cs typeface="+mn-cs"/>
              </a:rPr>
              <a:t>BegAccumDepr</a:t>
            </a: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 and “</a:t>
            </a:r>
            <a:r>
              <a:rPr kumimoji="0" lang="en-US" sz="3200" b="0" i="0" u="none" strike="noStrike" kern="1200" cap="none" spc="0" normalizeH="0" baseline="0" noProof="0" dirty="0" err="1">
                <a:ln>
                  <a:noFill/>
                </a:ln>
                <a:solidFill>
                  <a:srgbClr val="C00000"/>
                </a:solidFill>
                <a:effectLst/>
                <a:uLnTx/>
                <a:uFillTx/>
                <a:latin typeface="Calibri" panose="020F0502020204030204"/>
                <a:ea typeface="+mn-ea"/>
                <a:cs typeface="+mn-cs"/>
              </a:rPr>
              <a:t>CurrentYearDepr</a:t>
            </a: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 in the PivotTable Fields panel down to the Values box</a:t>
            </a:r>
          </a:p>
        </p:txBody>
      </p:sp>
      <p:cxnSp>
        <p:nvCxnSpPr>
          <p:cNvPr id="13" name="Straight Arrow Connector 12">
            <a:extLst>
              <a:ext uri="{FF2B5EF4-FFF2-40B4-BE49-F238E27FC236}">
                <a16:creationId xmlns:a16="http://schemas.microsoft.com/office/drawing/2014/main" id="{917F3B2D-3867-49B6-8206-2D2474F5C79A}"/>
              </a:ext>
            </a:extLst>
          </p:cNvPr>
          <p:cNvCxnSpPr>
            <a:cxnSpLocks/>
          </p:cNvCxnSpPr>
          <p:nvPr/>
        </p:nvCxnSpPr>
        <p:spPr>
          <a:xfrm>
            <a:off x="7806906" y="3787264"/>
            <a:ext cx="577969" cy="187856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E5AA00D6-89F4-40AA-8891-2F26F0E7BEA2}"/>
              </a:ext>
            </a:extLst>
          </p:cNvPr>
          <p:cNvSpPr/>
          <p:nvPr/>
        </p:nvSpPr>
        <p:spPr>
          <a:xfrm>
            <a:off x="7195948" y="4084482"/>
            <a:ext cx="912882" cy="254605"/>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Rounded Corners 13">
            <a:extLst>
              <a:ext uri="{FF2B5EF4-FFF2-40B4-BE49-F238E27FC236}">
                <a16:creationId xmlns:a16="http://schemas.microsoft.com/office/drawing/2014/main" id="{183FAB6F-4355-48E3-89D0-A6A331F8C03B}"/>
              </a:ext>
            </a:extLst>
          </p:cNvPr>
          <p:cNvSpPr/>
          <p:nvPr/>
        </p:nvSpPr>
        <p:spPr>
          <a:xfrm>
            <a:off x="8039819" y="5672728"/>
            <a:ext cx="745455" cy="689645"/>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Rounded Corners 14">
            <a:extLst>
              <a:ext uri="{FF2B5EF4-FFF2-40B4-BE49-F238E27FC236}">
                <a16:creationId xmlns:a16="http://schemas.microsoft.com/office/drawing/2014/main" id="{6F14C99D-41A9-4AED-B5B4-42E1B0C70509}"/>
              </a:ext>
            </a:extLst>
          </p:cNvPr>
          <p:cNvSpPr/>
          <p:nvPr/>
        </p:nvSpPr>
        <p:spPr>
          <a:xfrm>
            <a:off x="7135564" y="3615003"/>
            <a:ext cx="912882" cy="172261"/>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92869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7443E66-7363-445B-ACFA-C508710662A5}"/>
              </a:ext>
            </a:extLst>
          </p:cNvPr>
          <p:cNvPicPr>
            <a:picLocks noChangeAspect="1"/>
          </p:cNvPicPr>
          <p:nvPr/>
        </p:nvPicPr>
        <p:blipFill>
          <a:blip r:embed="rId2"/>
          <a:stretch>
            <a:fillRect/>
          </a:stretch>
        </p:blipFill>
        <p:spPr>
          <a:xfrm>
            <a:off x="181335" y="980656"/>
            <a:ext cx="8781329" cy="5877343"/>
          </a:xfrm>
          <a:prstGeom prst="rect">
            <a:avLst/>
          </a:prstGeom>
        </p:spPr>
      </p:pic>
      <p:sp>
        <p:nvSpPr>
          <p:cNvPr id="3" name="Rectangle 2">
            <a:extLst>
              <a:ext uri="{FF2B5EF4-FFF2-40B4-BE49-F238E27FC236}">
                <a16:creationId xmlns:a16="http://schemas.microsoft.com/office/drawing/2014/main" id="{030D37E9-9E88-4B44-81C9-C615245D7E11}"/>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207DE3AB-CCC2-45DB-8661-9CFB0EBE64C7}"/>
              </a:ext>
            </a:extLst>
          </p:cNvPr>
          <p:cNvSpPr txBox="1">
            <a:spLocks/>
          </p:cNvSpPr>
          <p:nvPr/>
        </p:nvSpPr>
        <p:spPr>
          <a:xfrm>
            <a:off x="92279" y="175775"/>
            <a:ext cx="8959441" cy="75454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solidFill>
                  <a:schemeClr val="bg1"/>
                </a:solidFill>
              </a:rPr>
              <a:t>Req 1: Fixed Asset Schedule</a:t>
            </a:r>
            <a:endParaRPr lang="en-US" sz="3200" dirty="0">
              <a:solidFill>
                <a:schemeClr val="bg1"/>
              </a:solidFill>
            </a:endParaRPr>
          </a:p>
        </p:txBody>
      </p:sp>
      <p:cxnSp>
        <p:nvCxnSpPr>
          <p:cNvPr id="10" name="Straight Arrow Connector 9">
            <a:extLst>
              <a:ext uri="{FF2B5EF4-FFF2-40B4-BE49-F238E27FC236}">
                <a16:creationId xmlns:a16="http://schemas.microsoft.com/office/drawing/2014/main" id="{52177E16-A6AA-4CF3-B567-464FB1910C75}"/>
              </a:ext>
            </a:extLst>
          </p:cNvPr>
          <p:cNvCxnSpPr>
            <a:cxnSpLocks/>
          </p:cNvCxnSpPr>
          <p:nvPr/>
        </p:nvCxnSpPr>
        <p:spPr>
          <a:xfrm flipV="1">
            <a:off x="5943600" y="1535502"/>
            <a:ext cx="353683" cy="888541"/>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14FF6E1-89D0-44B7-A1CC-9DDAACA5214D}"/>
              </a:ext>
            </a:extLst>
          </p:cNvPr>
          <p:cNvSpPr txBox="1"/>
          <p:nvPr/>
        </p:nvSpPr>
        <p:spPr>
          <a:xfrm>
            <a:off x="4383518" y="2424043"/>
            <a:ext cx="3376182" cy="23083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C00000"/>
                </a:solidFill>
                <a:effectLst/>
                <a:uLnTx/>
                <a:uFillTx/>
                <a:latin typeface="Calibri" panose="020F0502020204030204"/>
                <a:ea typeface="+mn-ea"/>
                <a:cs typeface="+mn-cs"/>
              </a:rPr>
              <a:t>#8: Click Fields, Items &amp; Sets and then Calculated Field</a:t>
            </a:r>
          </a:p>
        </p:txBody>
      </p:sp>
    </p:spTree>
    <p:extLst>
      <p:ext uri="{BB962C8B-B14F-4D97-AF65-F5344CB8AC3E}">
        <p14:creationId xmlns:p14="http://schemas.microsoft.com/office/powerpoint/2010/main" val="3486690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527D366-17A9-43BD-8CAF-7A3ACBB9C72A}"/>
              </a:ext>
            </a:extLst>
          </p:cNvPr>
          <p:cNvPicPr>
            <a:picLocks noChangeAspect="1"/>
          </p:cNvPicPr>
          <p:nvPr/>
        </p:nvPicPr>
        <p:blipFill>
          <a:blip r:embed="rId2"/>
          <a:stretch>
            <a:fillRect/>
          </a:stretch>
        </p:blipFill>
        <p:spPr>
          <a:xfrm>
            <a:off x="181335" y="980656"/>
            <a:ext cx="8781329" cy="5877343"/>
          </a:xfrm>
          <a:prstGeom prst="rect">
            <a:avLst/>
          </a:prstGeom>
        </p:spPr>
      </p:pic>
      <p:sp>
        <p:nvSpPr>
          <p:cNvPr id="3" name="Rectangle 2">
            <a:extLst>
              <a:ext uri="{FF2B5EF4-FFF2-40B4-BE49-F238E27FC236}">
                <a16:creationId xmlns:a16="http://schemas.microsoft.com/office/drawing/2014/main" id="{030D37E9-9E88-4B44-81C9-C615245D7E11}"/>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207DE3AB-CCC2-45DB-8661-9CFB0EBE64C7}"/>
              </a:ext>
            </a:extLst>
          </p:cNvPr>
          <p:cNvSpPr txBox="1">
            <a:spLocks/>
          </p:cNvSpPr>
          <p:nvPr/>
        </p:nvSpPr>
        <p:spPr>
          <a:xfrm>
            <a:off x="92279" y="175775"/>
            <a:ext cx="8959441" cy="75454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solidFill>
                  <a:schemeClr val="bg1"/>
                </a:solidFill>
              </a:rPr>
              <a:t>Req 1: Fixed Asset Schedule</a:t>
            </a:r>
            <a:endParaRPr lang="en-US" sz="3200" dirty="0">
              <a:solidFill>
                <a:schemeClr val="bg1"/>
              </a:solidFill>
            </a:endParaRPr>
          </a:p>
        </p:txBody>
      </p:sp>
      <p:cxnSp>
        <p:nvCxnSpPr>
          <p:cNvPr id="13" name="Straight Arrow Connector 12">
            <a:extLst>
              <a:ext uri="{FF2B5EF4-FFF2-40B4-BE49-F238E27FC236}">
                <a16:creationId xmlns:a16="http://schemas.microsoft.com/office/drawing/2014/main" id="{F822F45C-4614-4D79-A6BD-9FB85492AF22}"/>
              </a:ext>
            </a:extLst>
          </p:cNvPr>
          <p:cNvCxnSpPr>
            <a:cxnSpLocks/>
          </p:cNvCxnSpPr>
          <p:nvPr/>
        </p:nvCxnSpPr>
        <p:spPr>
          <a:xfrm flipH="1" flipV="1">
            <a:off x="3764711" y="4192438"/>
            <a:ext cx="265024" cy="718928"/>
          </a:xfrm>
          <a:prstGeom prst="straightConnector1">
            <a:avLst/>
          </a:prstGeom>
          <a:noFill/>
          <a:ln w="76200" cap="flat" cmpd="sng" algn="ctr">
            <a:solidFill>
              <a:srgbClr val="C00000"/>
            </a:solidFill>
            <a:prstDash val="solid"/>
            <a:miter lim="800000"/>
            <a:tailEnd type="triangle"/>
          </a:ln>
          <a:effectLst/>
        </p:spPr>
      </p:cxnSp>
      <p:sp>
        <p:nvSpPr>
          <p:cNvPr id="14" name="TextBox 13">
            <a:extLst>
              <a:ext uri="{FF2B5EF4-FFF2-40B4-BE49-F238E27FC236}">
                <a16:creationId xmlns:a16="http://schemas.microsoft.com/office/drawing/2014/main" id="{842ECD6A-354B-40F5-9042-FEC01D446EDF}"/>
              </a:ext>
            </a:extLst>
          </p:cNvPr>
          <p:cNvSpPr txBox="1"/>
          <p:nvPr/>
        </p:nvSpPr>
        <p:spPr>
          <a:xfrm>
            <a:off x="3474628" y="4911365"/>
            <a:ext cx="3788813"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C00000"/>
                </a:solidFill>
                <a:effectLst/>
                <a:uLnTx/>
                <a:uFillTx/>
              </a:rPr>
              <a:t>#9: Name the Field</a:t>
            </a:r>
          </a:p>
        </p:txBody>
      </p:sp>
    </p:spTree>
    <p:extLst>
      <p:ext uri="{BB962C8B-B14F-4D97-AF65-F5344CB8AC3E}">
        <p14:creationId xmlns:p14="http://schemas.microsoft.com/office/powerpoint/2010/main" val="2265452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EF7F01F-7453-47F1-BE24-3E0325332491}"/>
              </a:ext>
            </a:extLst>
          </p:cNvPr>
          <p:cNvPicPr>
            <a:picLocks noChangeAspect="1"/>
          </p:cNvPicPr>
          <p:nvPr/>
        </p:nvPicPr>
        <p:blipFill>
          <a:blip r:embed="rId2"/>
          <a:stretch>
            <a:fillRect/>
          </a:stretch>
        </p:blipFill>
        <p:spPr>
          <a:xfrm>
            <a:off x="181335" y="980656"/>
            <a:ext cx="8781329" cy="5877343"/>
          </a:xfrm>
          <a:prstGeom prst="rect">
            <a:avLst/>
          </a:prstGeom>
        </p:spPr>
      </p:pic>
      <p:sp>
        <p:nvSpPr>
          <p:cNvPr id="3" name="Rectangle 2">
            <a:extLst>
              <a:ext uri="{FF2B5EF4-FFF2-40B4-BE49-F238E27FC236}">
                <a16:creationId xmlns:a16="http://schemas.microsoft.com/office/drawing/2014/main" id="{030D37E9-9E88-4B44-81C9-C615245D7E11}"/>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207DE3AB-CCC2-45DB-8661-9CFB0EBE64C7}"/>
              </a:ext>
            </a:extLst>
          </p:cNvPr>
          <p:cNvSpPr txBox="1">
            <a:spLocks/>
          </p:cNvSpPr>
          <p:nvPr/>
        </p:nvSpPr>
        <p:spPr>
          <a:xfrm>
            <a:off x="92279" y="175775"/>
            <a:ext cx="8959441" cy="75454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solidFill>
                  <a:schemeClr val="bg1"/>
                </a:solidFill>
              </a:rPr>
              <a:t>Req 1: Fixed Asset Schedule</a:t>
            </a:r>
            <a:endParaRPr lang="en-US" sz="3200" dirty="0">
              <a:solidFill>
                <a:schemeClr val="bg1"/>
              </a:solidFill>
            </a:endParaRPr>
          </a:p>
        </p:txBody>
      </p:sp>
      <p:cxnSp>
        <p:nvCxnSpPr>
          <p:cNvPr id="8" name="Straight Arrow Connector 7">
            <a:extLst>
              <a:ext uri="{FF2B5EF4-FFF2-40B4-BE49-F238E27FC236}">
                <a16:creationId xmlns:a16="http://schemas.microsoft.com/office/drawing/2014/main" id="{34003D1E-CEEB-42F3-8471-99E7CAB4432A}"/>
              </a:ext>
            </a:extLst>
          </p:cNvPr>
          <p:cNvCxnSpPr>
            <a:cxnSpLocks/>
          </p:cNvCxnSpPr>
          <p:nvPr/>
        </p:nvCxnSpPr>
        <p:spPr>
          <a:xfrm flipH="1" flipV="1">
            <a:off x="4203700" y="3429000"/>
            <a:ext cx="368300" cy="5969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8441017-4A1D-4BBB-94AF-93F66698EAFC}"/>
              </a:ext>
            </a:extLst>
          </p:cNvPr>
          <p:cNvSpPr txBox="1"/>
          <p:nvPr/>
        </p:nvSpPr>
        <p:spPr>
          <a:xfrm>
            <a:off x="4572000" y="3796587"/>
            <a:ext cx="4299746" cy="267765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Calibri" panose="020F0502020204030204"/>
                <a:ea typeface="+mn-ea"/>
                <a:cs typeface="+mn-cs"/>
              </a:rPr>
              <a:t>#10: Enter formula by selecting “</a:t>
            </a:r>
            <a:r>
              <a:rPr kumimoji="0" lang="en-US" sz="2800" b="0" i="0" u="none" strike="noStrike" kern="1200" cap="none" spc="0" normalizeH="0" baseline="0" noProof="0" dirty="0" err="1">
                <a:ln>
                  <a:noFill/>
                </a:ln>
                <a:solidFill>
                  <a:srgbClr val="C00000"/>
                </a:solidFill>
                <a:effectLst/>
                <a:uLnTx/>
                <a:uFillTx/>
                <a:latin typeface="Calibri" panose="020F0502020204030204"/>
                <a:ea typeface="+mn-ea"/>
                <a:cs typeface="+mn-cs"/>
              </a:rPr>
              <a:t>BegAccumDepr</a:t>
            </a:r>
            <a:r>
              <a:rPr kumimoji="0" lang="en-US" sz="2800" b="0" i="0" u="none" strike="noStrike" kern="1200" cap="none" spc="0" normalizeH="0" baseline="0" noProof="0" dirty="0">
                <a:ln>
                  <a:noFill/>
                </a:ln>
                <a:solidFill>
                  <a:srgbClr val="C00000"/>
                </a:solidFill>
                <a:effectLst/>
                <a:uLnTx/>
                <a:uFillTx/>
                <a:latin typeface="Calibri" panose="020F0502020204030204"/>
                <a:ea typeface="+mn-ea"/>
                <a:cs typeface="+mn-cs"/>
              </a:rPr>
              <a:t>” and click Insert Field. Type “+”. Select “</a:t>
            </a:r>
            <a:r>
              <a:rPr kumimoji="0" lang="en-US" sz="2800" b="0" i="0" u="none" strike="noStrike" kern="1200" cap="none" spc="0" normalizeH="0" baseline="0" noProof="0" dirty="0" err="1">
                <a:ln>
                  <a:noFill/>
                </a:ln>
                <a:solidFill>
                  <a:srgbClr val="C00000"/>
                </a:solidFill>
                <a:effectLst/>
                <a:uLnTx/>
                <a:uFillTx/>
                <a:latin typeface="Calibri" panose="020F0502020204030204"/>
                <a:ea typeface="+mn-ea"/>
                <a:cs typeface="+mn-cs"/>
              </a:rPr>
              <a:t>CurrentYearDepr</a:t>
            </a:r>
            <a:r>
              <a:rPr kumimoji="0" lang="en-US" sz="2800" b="0" i="0" u="none" strike="noStrike" kern="1200" cap="none" spc="0" normalizeH="0" baseline="0" noProof="0" dirty="0">
                <a:ln>
                  <a:noFill/>
                </a:ln>
                <a:solidFill>
                  <a:srgbClr val="C00000"/>
                </a:solidFill>
                <a:effectLst/>
                <a:uLnTx/>
                <a:uFillTx/>
                <a:latin typeface="Calibri" panose="020F0502020204030204"/>
                <a:ea typeface="+mn-ea"/>
                <a:cs typeface="+mn-cs"/>
              </a:rPr>
              <a:t>” and click Insert Field. Click OK.</a:t>
            </a:r>
          </a:p>
        </p:txBody>
      </p:sp>
      <p:cxnSp>
        <p:nvCxnSpPr>
          <p:cNvPr id="10" name="Straight Arrow Connector 9">
            <a:extLst>
              <a:ext uri="{FF2B5EF4-FFF2-40B4-BE49-F238E27FC236}">
                <a16:creationId xmlns:a16="http://schemas.microsoft.com/office/drawing/2014/main" id="{85B4051D-6081-4A51-9EEB-B94B5D67005F}"/>
              </a:ext>
            </a:extLst>
          </p:cNvPr>
          <p:cNvCxnSpPr>
            <a:cxnSpLocks/>
          </p:cNvCxnSpPr>
          <p:nvPr/>
        </p:nvCxnSpPr>
        <p:spPr>
          <a:xfrm flipH="1">
            <a:off x="3933645" y="4701396"/>
            <a:ext cx="638355" cy="444587"/>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9217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1: Fixed Asset Schedule</a:t>
            </a:r>
          </a:p>
        </p:txBody>
      </p:sp>
      <p:pic>
        <p:nvPicPr>
          <p:cNvPr id="3" name="Picture 2">
            <a:extLst>
              <a:ext uri="{FF2B5EF4-FFF2-40B4-BE49-F238E27FC236}">
                <a16:creationId xmlns:a16="http://schemas.microsoft.com/office/drawing/2014/main" id="{F3AA1BBC-F224-4442-B7CA-C33A44A80270}"/>
              </a:ext>
            </a:extLst>
          </p:cNvPr>
          <p:cNvPicPr>
            <a:picLocks noChangeAspect="1"/>
          </p:cNvPicPr>
          <p:nvPr/>
        </p:nvPicPr>
        <p:blipFill>
          <a:blip r:embed="rId4"/>
          <a:stretch>
            <a:fillRect/>
          </a:stretch>
        </p:blipFill>
        <p:spPr>
          <a:xfrm>
            <a:off x="181335" y="980657"/>
            <a:ext cx="8781329" cy="5877343"/>
          </a:xfrm>
          <a:prstGeom prst="rect">
            <a:avLst/>
          </a:prstGeom>
        </p:spPr>
      </p:pic>
      <p:sp>
        <p:nvSpPr>
          <p:cNvPr id="6" name="TextBox 5">
            <a:extLst>
              <a:ext uri="{FF2B5EF4-FFF2-40B4-BE49-F238E27FC236}">
                <a16:creationId xmlns:a16="http://schemas.microsoft.com/office/drawing/2014/main" id="{98D7C4E1-AB86-47D2-B694-23D144145CD3}"/>
              </a:ext>
            </a:extLst>
          </p:cNvPr>
          <p:cNvSpPr txBox="1"/>
          <p:nvPr/>
        </p:nvSpPr>
        <p:spPr>
          <a:xfrm>
            <a:off x="4844254" y="2761417"/>
            <a:ext cx="4299746"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Calibri" panose="020F0502020204030204"/>
                <a:ea typeface="+mn-ea"/>
                <a:cs typeface="+mn-cs"/>
              </a:rPr>
              <a:t>#11: Create a calculated field for Ending Book Value.</a:t>
            </a:r>
          </a:p>
        </p:txBody>
      </p:sp>
    </p:spTree>
    <p:custDataLst>
      <p:tags r:id="rId1"/>
    </p:custDataLst>
    <p:extLst>
      <p:ext uri="{BB962C8B-B14F-4D97-AF65-F5344CB8AC3E}">
        <p14:creationId xmlns:p14="http://schemas.microsoft.com/office/powerpoint/2010/main" val="2601608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5486E82-63A9-4815-BA88-8EF7FD2466CC}"/>
              </a:ext>
            </a:extLst>
          </p:cNvPr>
          <p:cNvPicPr>
            <a:picLocks noChangeAspect="1"/>
          </p:cNvPicPr>
          <p:nvPr/>
        </p:nvPicPr>
        <p:blipFill>
          <a:blip r:embed="rId4"/>
          <a:stretch>
            <a:fillRect/>
          </a:stretch>
        </p:blipFill>
        <p:spPr>
          <a:xfrm>
            <a:off x="181335" y="1005430"/>
            <a:ext cx="8781329" cy="5852570"/>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1: Fixed Asset Schedule</a:t>
            </a:r>
          </a:p>
        </p:txBody>
      </p:sp>
      <p:sp>
        <p:nvSpPr>
          <p:cNvPr id="6" name="TextBox 5">
            <a:extLst>
              <a:ext uri="{FF2B5EF4-FFF2-40B4-BE49-F238E27FC236}">
                <a16:creationId xmlns:a16="http://schemas.microsoft.com/office/drawing/2014/main" id="{98D7C4E1-AB86-47D2-B694-23D144145CD3}"/>
              </a:ext>
            </a:extLst>
          </p:cNvPr>
          <p:cNvSpPr txBox="1"/>
          <p:nvPr/>
        </p:nvSpPr>
        <p:spPr>
          <a:xfrm>
            <a:off x="2290835" y="4210655"/>
            <a:ext cx="4299746" cy="181588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Calibri" panose="020F0502020204030204"/>
                <a:ea typeface="+mn-ea"/>
                <a:cs typeface="+mn-cs"/>
              </a:rPr>
              <a:t>#12: Format the dollar amounts using the accounting format with zero decimal places.</a:t>
            </a:r>
          </a:p>
        </p:txBody>
      </p:sp>
      <p:cxnSp>
        <p:nvCxnSpPr>
          <p:cNvPr id="10" name="Straight Arrow Connector 9">
            <a:extLst>
              <a:ext uri="{FF2B5EF4-FFF2-40B4-BE49-F238E27FC236}">
                <a16:creationId xmlns:a16="http://schemas.microsoft.com/office/drawing/2014/main" id="{962E3212-ECA7-4F07-9AA4-E0D97DCFC94F}"/>
              </a:ext>
            </a:extLst>
          </p:cNvPr>
          <p:cNvCxnSpPr>
            <a:cxnSpLocks/>
          </p:cNvCxnSpPr>
          <p:nvPr/>
        </p:nvCxnSpPr>
        <p:spPr>
          <a:xfrm flipV="1">
            <a:off x="3553449" y="2122098"/>
            <a:ext cx="889155" cy="204038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AEAE33A5-5036-4CD1-9D5F-02BE85195474}"/>
              </a:ext>
            </a:extLst>
          </p:cNvPr>
          <p:cNvSpPr/>
          <p:nvPr/>
        </p:nvSpPr>
        <p:spPr>
          <a:xfrm>
            <a:off x="4083801" y="1426407"/>
            <a:ext cx="1014409" cy="583547"/>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805056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5486E82-63A9-4815-BA88-8EF7FD2466CC}"/>
              </a:ext>
            </a:extLst>
          </p:cNvPr>
          <p:cNvPicPr>
            <a:picLocks noChangeAspect="1"/>
          </p:cNvPicPr>
          <p:nvPr/>
        </p:nvPicPr>
        <p:blipFill>
          <a:blip r:embed="rId4"/>
          <a:stretch>
            <a:fillRect/>
          </a:stretch>
        </p:blipFill>
        <p:spPr>
          <a:xfrm>
            <a:off x="181335" y="1005430"/>
            <a:ext cx="8781329" cy="5852570"/>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1: Fixed Asset Schedule</a:t>
            </a:r>
          </a:p>
        </p:txBody>
      </p:sp>
      <p:sp>
        <p:nvSpPr>
          <p:cNvPr id="12" name="Rectangle 11">
            <a:extLst>
              <a:ext uri="{FF2B5EF4-FFF2-40B4-BE49-F238E27FC236}">
                <a16:creationId xmlns:a16="http://schemas.microsoft.com/office/drawing/2014/main" id="{95C7442E-F53B-4CDC-95E7-03AD7BD8685F}"/>
              </a:ext>
            </a:extLst>
          </p:cNvPr>
          <p:cNvSpPr/>
          <p:nvPr/>
        </p:nvSpPr>
        <p:spPr>
          <a:xfrm>
            <a:off x="3119647" y="3614468"/>
            <a:ext cx="865757" cy="198407"/>
          </a:xfrm>
          <a:prstGeom prst="rect">
            <a:avLst/>
          </a:prstGeom>
          <a:solidFill>
            <a:srgbClr val="FFFF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441F0CD-3A8F-43C4-8E45-7E98046C6531}"/>
              </a:ext>
            </a:extLst>
          </p:cNvPr>
          <p:cNvSpPr/>
          <p:nvPr/>
        </p:nvSpPr>
        <p:spPr>
          <a:xfrm>
            <a:off x="5273375" y="3145766"/>
            <a:ext cx="865757" cy="198407"/>
          </a:xfrm>
          <a:prstGeom prst="rect">
            <a:avLst/>
          </a:prstGeom>
          <a:solidFill>
            <a:srgbClr val="FFFF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9608887F-1313-453C-911D-5C9006B457E9}"/>
              </a:ext>
            </a:extLst>
          </p:cNvPr>
          <p:cNvSpPr txBox="1"/>
          <p:nvPr/>
        </p:nvSpPr>
        <p:spPr>
          <a:xfrm>
            <a:off x="3385690" y="4320728"/>
            <a:ext cx="4994694"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Calibri" panose="020F0502020204030204"/>
                <a:ea typeface="+mn-ea"/>
                <a:cs typeface="+mn-cs"/>
              </a:rPr>
              <a:t>Answer1.1: Total ending book value for Northeast region.</a:t>
            </a:r>
          </a:p>
        </p:txBody>
      </p:sp>
      <p:cxnSp>
        <p:nvCxnSpPr>
          <p:cNvPr id="15" name="Straight Arrow Connector 14">
            <a:extLst>
              <a:ext uri="{FF2B5EF4-FFF2-40B4-BE49-F238E27FC236}">
                <a16:creationId xmlns:a16="http://schemas.microsoft.com/office/drawing/2014/main" id="{50CD2A51-6EF5-49E4-97CC-2A81DFD666FD}"/>
              </a:ext>
            </a:extLst>
          </p:cNvPr>
          <p:cNvCxnSpPr>
            <a:cxnSpLocks/>
          </p:cNvCxnSpPr>
          <p:nvPr/>
        </p:nvCxnSpPr>
        <p:spPr>
          <a:xfrm flipV="1">
            <a:off x="4726868" y="3244969"/>
            <a:ext cx="802665" cy="105098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4ED440A-8C43-42D2-8448-DAFCAB2432AF}"/>
              </a:ext>
            </a:extLst>
          </p:cNvPr>
          <p:cNvSpPr txBox="1"/>
          <p:nvPr/>
        </p:nvSpPr>
        <p:spPr>
          <a:xfrm>
            <a:off x="534839" y="5126020"/>
            <a:ext cx="4994694"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Calibri" panose="020F0502020204030204"/>
                <a:ea typeface="+mn-ea"/>
                <a:cs typeface="+mn-cs"/>
              </a:rPr>
              <a:t>Answer1.2: Depreciation taken during the year entire company.</a:t>
            </a:r>
          </a:p>
        </p:txBody>
      </p:sp>
      <p:cxnSp>
        <p:nvCxnSpPr>
          <p:cNvPr id="17" name="Straight Arrow Connector 16">
            <a:extLst>
              <a:ext uri="{FF2B5EF4-FFF2-40B4-BE49-F238E27FC236}">
                <a16:creationId xmlns:a16="http://schemas.microsoft.com/office/drawing/2014/main" id="{16E136DE-8374-413E-8C79-9EB0E022F762}"/>
              </a:ext>
            </a:extLst>
          </p:cNvPr>
          <p:cNvCxnSpPr>
            <a:cxnSpLocks/>
          </p:cNvCxnSpPr>
          <p:nvPr/>
        </p:nvCxnSpPr>
        <p:spPr>
          <a:xfrm flipV="1">
            <a:off x="2052769" y="3743089"/>
            <a:ext cx="1425514" cy="138293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2226835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59D11-BD09-4D01-92B5-B68FF7DFFEEF}"/>
              </a:ext>
            </a:extLst>
          </p:cNvPr>
          <p:cNvSpPr>
            <a:spLocks noGrp="1"/>
          </p:cNvSpPr>
          <p:nvPr>
            <p:ph type="title"/>
          </p:nvPr>
        </p:nvSpPr>
        <p:spPr>
          <a:xfrm>
            <a:off x="304800" y="409956"/>
            <a:ext cx="8570976" cy="1325563"/>
          </a:xfrm>
        </p:spPr>
        <p:txBody>
          <a:bodyPr>
            <a:normAutofit/>
          </a:bodyPr>
          <a:lstStyle/>
          <a:p>
            <a:r>
              <a:rPr lang="en-US" sz="5400" dirty="0">
                <a:solidFill>
                  <a:schemeClr val="bg1"/>
                </a:solidFill>
              </a:rPr>
              <a:t>Requirement 2</a:t>
            </a:r>
          </a:p>
        </p:txBody>
      </p:sp>
      <p:sp>
        <p:nvSpPr>
          <p:cNvPr id="3" name="TextBox 2">
            <a:extLst>
              <a:ext uri="{FF2B5EF4-FFF2-40B4-BE49-F238E27FC236}">
                <a16:creationId xmlns:a16="http://schemas.microsoft.com/office/drawing/2014/main" id="{A954AD4D-90D3-4373-B6D6-AB277A71664F}"/>
              </a:ext>
            </a:extLst>
          </p:cNvPr>
          <p:cNvSpPr txBox="1"/>
          <p:nvPr/>
        </p:nvSpPr>
        <p:spPr>
          <a:xfrm>
            <a:off x="717461" y="1906207"/>
            <a:ext cx="7710007"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Which region(s) does not have land?</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5" name="Straight Connector 4">
            <a:extLst>
              <a:ext uri="{FF2B5EF4-FFF2-40B4-BE49-F238E27FC236}">
                <a16:creationId xmlns:a16="http://schemas.microsoft.com/office/drawing/2014/main" id="{9D9BA1A7-8DF0-4CD4-AAE9-20B1A716602E}"/>
              </a:ext>
            </a:extLst>
          </p:cNvPr>
          <p:cNvCxnSpPr/>
          <p:nvPr/>
        </p:nvCxnSpPr>
        <p:spPr>
          <a:xfrm>
            <a:off x="1086635" y="1619746"/>
            <a:ext cx="6929307" cy="0"/>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30085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A7DBDA-8B63-4BF5-B21D-E3CFBD13C4F5}"/>
              </a:ext>
            </a:extLst>
          </p:cNvPr>
          <p:cNvPicPr>
            <a:picLocks noChangeAspect="1"/>
          </p:cNvPicPr>
          <p:nvPr/>
        </p:nvPicPr>
        <p:blipFill>
          <a:blip r:embed="rId4"/>
          <a:stretch>
            <a:fillRect/>
          </a:stretch>
        </p:blipFill>
        <p:spPr>
          <a:xfrm>
            <a:off x="181335" y="1005430"/>
            <a:ext cx="8781329" cy="5852570"/>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2: Which regions(s) does not have land?</a:t>
            </a:r>
          </a:p>
        </p:txBody>
      </p:sp>
      <p:cxnSp>
        <p:nvCxnSpPr>
          <p:cNvPr id="19" name="Straight Arrow Connector 18">
            <a:extLst>
              <a:ext uri="{FF2B5EF4-FFF2-40B4-BE49-F238E27FC236}">
                <a16:creationId xmlns:a16="http://schemas.microsoft.com/office/drawing/2014/main" id="{AB32331A-FE0A-46AE-AE2B-5D6F1772BC2E}"/>
              </a:ext>
            </a:extLst>
          </p:cNvPr>
          <p:cNvCxnSpPr>
            <a:cxnSpLocks/>
          </p:cNvCxnSpPr>
          <p:nvPr/>
        </p:nvCxnSpPr>
        <p:spPr>
          <a:xfrm>
            <a:off x="7126937" y="3339079"/>
            <a:ext cx="119252" cy="241474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EBE4BAFE-E637-41A9-8CFB-C5E70DD25A5B}"/>
              </a:ext>
            </a:extLst>
          </p:cNvPr>
          <p:cNvSpPr/>
          <p:nvPr/>
        </p:nvSpPr>
        <p:spPr>
          <a:xfrm>
            <a:off x="7186562" y="3391620"/>
            <a:ext cx="1009579" cy="166049"/>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Rounded Corners 21">
            <a:extLst>
              <a:ext uri="{FF2B5EF4-FFF2-40B4-BE49-F238E27FC236}">
                <a16:creationId xmlns:a16="http://schemas.microsoft.com/office/drawing/2014/main" id="{22E29D4D-88A3-43BA-BF32-B89EB8E0897E}"/>
              </a:ext>
            </a:extLst>
          </p:cNvPr>
          <p:cNvSpPr/>
          <p:nvPr/>
        </p:nvSpPr>
        <p:spPr>
          <a:xfrm>
            <a:off x="7126937" y="3166818"/>
            <a:ext cx="912882" cy="172261"/>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Rounded Corners 22">
            <a:extLst>
              <a:ext uri="{FF2B5EF4-FFF2-40B4-BE49-F238E27FC236}">
                <a16:creationId xmlns:a16="http://schemas.microsoft.com/office/drawing/2014/main" id="{C17D9D2E-9C3D-47DF-B2DB-ED81545CA1D4}"/>
              </a:ext>
            </a:extLst>
          </p:cNvPr>
          <p:cNvSpPr/>
          <p:nvPr/>
        </p:nvSpPr>
        <p:spPr>
          <a:xfrm>
            <a:off x="7203815" y="3632776"/>
            <a:ext cx="912882" cy="172262"/>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4" name="Straight Arrow Connector 23">
            <a:extLst>
              <a:ext uri="{FF2B5EF4-FFF2-40B4-BE49-F238E27FC236}">
                <a16:creationId xmlns:a16="http://schemas.microsoft.com/office/drawing/2014/main" id="{C06B708E-4992-4063-A27A-40A4956C6D57}"/>
              </a:ext>
            </a:extLst>
          </p:cNvPr>
          <p:cNvCxnSpPr>
            <a:cxnSpLocks/>
          </p:cNvCxnSpPr>
          <p:nvPr/>
        </p:nvCxnSpPr>
        <p:spPr>
          <a:xfrm>
            <a:off x="7875917" y="3805038"/>
            <a:ext cx="223528" cy="204753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DC0FE2A-6266-45B5-8D53-6969EB7FE01E}"/>
              </a:ext>
            </a:extLst>
          </p:cNvPr>
          <p:cNvCxnSpPr>
            <a:cxnSpLocks/>
          </p:cNvCxnSpPr>
          <p:nvPr/>
        </p:nvCxnSpPr>
        <p:spPr>
          <a:xfrm>
            <a:off x="8196142" y="3477751"/>
            <a:ext cx="232154" cy="154282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9A409A1-3F59-4169-AD92-C0A6AE83F7FE}"/>
              </a:ext>
            </a:extLst>
          </p:cNvPr>
          <p:cNvSpPr txBox="1"/>
          <p:nvPr/>
        </p:nvSpPr>
        <p:spPr>
          <a:xfrm>
            <a:off x="793630" y="3919327"/>
            <a:ext cx="5996088" cy="206210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#1: Create a pivot table that shows “</a:t>
            </a:r>
            <a:r>
              <a:rPr kumimoji="0" lang="en-US" sz="3200" b="0" i="0" u="none" strike="noStrike" kern="1200" cap="none" spc="0" normalizeH="0" baseline="0" noProof="0" dirty="0" err="1">
                <a:ln>
                  <a:noFill/>
                </a:ln>
                <a:solidFill>
                  <a:srgbClr val="C00000"/>
                </a:solidFill>
                <a:effectLst/>
                <a:uLnTx/>
                <a:uFillTx/>
                <a:latin typeface="Calibri" panose="020F0502020204030204"/>
                <a:ea typeface="+mn-ea"/>
                <a:cs typeface="+mn-cs"/>
              </a:rPr>
              <a:t>RegionalArea</a:t>
            </a: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 as rows and “</a:t>
            </a:r>
            <a:r>
              <a:rPr kumimoji="0" lang="en-US" sz="3200" b="0" i="0" u="none" strike="noStrike" kern="1200" cap="none" spc="0" normalizeH="0" baseline="0" noProof="0" dirty="0" err="1">
                <a:ln>
                  <a:noFill/>
                </a:ln>
                <a:solidFill>
                  <a:srgbClr val="C00000"/>
                </a:solidFill>
                <a:effectLst/>
                <a:uLnTx/>
                <a:uFillTx/>
                <a:latin typeface="Calibri" panose="020F0502020204030204"/>
                <a:ea typeface="+mn-ea"/>
                <a:cs typeface="+mn-cs"/>
              </a:rPr>
              <a:t>AssetCategory</a:t>
            </a: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 as columns. </a:t>
            </a:r>
            <a:r>
              <a:rPr lang="en-US" sz="3200" dirty="0">
                <a:solidFill>
                  <a:srgbClr val="C00000"/>
                </a:solidFill>
                <a:latin typeface="Calibri" panose="020F0502020204030204"/>
              </a:rPr>
              <a:t>Drag “Cost” down to Values.</a:t>
            </a:r>
            <a:endPar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6996725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A7DBDA-8B63-4BF5-B21D-E3CFBD13C4F5}"/>
              </a:ext>
            </a:extLst>
          </p:cNvPr>
          <p:cNvPicPr>
            <a:picLocks noChangeAspect="1"/>
          </p:cNvPicPr>
          <p:nvPr/>
        </p:nvPicPr>
        <p:blipFill>
          <a:blip r:embed="rId4"/>
          <a:stretch>
            <a:fillRect/>
          </a:stretch>
        </p:blipFill>
        <p:spPr>
          <a:xfrm>
            <a:off x="181335" y="1005430"/>
            <a:ext cx="8781329" cy="5852570"/>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2: Which regions(s) does not have land?</a:t>
            </a:r>
          </a:p>
        </p:txBody>
      </p:sp>
      <p:sp>
        <p:nvSpPr>
          <p:cNvPr id="26" name="TextBox 25">
            <a:extLst>
              <a:ext uri="{FF2B5EF4-FFF2-40B4-BE49-F238E27FC236}">
                <a16:creationId xmlns:a16="http://schemas.microsoft.com/office/drawing/2014/main" id="{B9A409A1-3F59-4169-AD92-C0A6AE83F7FE}"/>
              </a:ext>
            </a:extLst>
          </p:cNvPr>
          <p:cNvSpPr txBox="1"/>
          <p:nvPr/>
        </p:nvSpPr>
        <p:spPr>
          <a:xfrm>
            <a:off x="793630" y="3919327"/>
            <a:ext cx="5996088" cy="107721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#2: This pivot table easily identifies which regions don’t have land.</a:t>
            </a:r>
          </a:p>
        </p:txBody>
      </p:sp>
      <p:sp>
        <p:nvSpPr>
          <p:cNvPr id="12" name="Rectangle 11">
            <a:extLst>
              <a:ext uri="{FF2B5EF4-FFF2-40B4-BE49-F238E27FC236}">
                <a16:creationId xmlns:a16="http://schemas.microsoft.com/office/drawing/2014/main" id="{5EB6A23C-69AB-422D-93E8-DE21C3532F64}"/>
              </a:ext>
            </a:extLst>
          </p:cNvPr>
          <p:cNvSpPr/>
          <p:nvPr/>
        </p:nvSpPr>
        <p:spPr>
          <a:xfrm>
            <a:off x="2791843" y="3096883"/>
            <a:ext cx="356799" cy="181155"/>
          </a:xfrm>
          <a:prstGeom prst="rect">
            <a:avLst/>
          </a:prstGeom>
          <a:solidFill>
            <a:srgbClr val="FFFF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DC3E126-1A4F-46A0-8E50-1EE4F792FBB2}"/>
              </a:ext>
            </a:extLst>
          </p:cNvPr>
          <p:cNvSpPr/>
          <p:nvPr/>
        </p:nvSpPr>
        <p:spPr>
          <a:xfrm>
            <a:off x="2791843" y="3437627"/>
            <a:ext cx="356799" cy="332116"/>
          </a:xfrm>
          <a:prstGeom prst="rect">
            <a:avLst/>
          </a:prstGeom>
          <a:solidFill>
            <a:srgbClr val="FFFF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882E672-5A60-47DD-B211-4DC9D50E83C9}"/>
              </a:ext>
            </a:extLst>
          </p:cNvPr>
          <p:cNvSpPr/>
          <p:nvPr/>
        </p:nvSpPr>
        <p:spPr>
          <a:xfrm>
            <a:off x="364945" y="3072442"/>
            <a:ext cx="609840" cy="265637"/>
          </a:xfrm>
          <a:prstGeom prst="rect">
            <a:avLst/>
          </a:prstGeom>
          <a:solidFill>
            <a:srgbClr val="FFFF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BE213886-B70E-45A7-AC5D-F51DB43772AE}"/>
              </a:ext>
            </a:extLst>
          </p:cNvPr>
          <p:cNvSpPr/>
          <p:nvPr/>
        </p:nvSpPr>
        <p:spPr>
          <a:xfrm>
            <a:off x="364945" y="3413186"/>
            <a:ext cx="609840" cy="332116"/>
          </a:xfrm>
          <a:prstGeom prst="rect">
            <a:avLst/>
          </a:prstGeom>
          <a:solidFill>
            <a:srgbClr val="FFFF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42066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A7DBDA-8B63-4BF5-B21D-E3CFBD13C4F5}"/>
              </a:ext>
            </a:extLst>
          </p:cNvPr>
          <p:cNvPicPr>
            <a:picLocks noChangeAspect="1"/>
          </p:cNvPicPr>
          <p:nvPr/>
        </p:nvPicPr>
        <p:blipFill>
          <a:blip r:embed="rId4"/>
          <a:stretch>
            <a:fillRect/>
          </a:stretch>
        </p:blipFill>
        <p:spPr>
          <a:xfrm>
            <a:off x="181335" y="1005430"/>
            <a:ext cx="8781329" cy="5852570"/>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2: Which regions(s) does not have land?</a:t>
            </a:r>
          </a:p>
        </p:txBody>
      </p:sp>
      <p:sp>
        <p:nvSpPr>
          <p:cNvPr id="26" name="TextBox 25">
            <a:extLst>
              <a:ext uri="{FF2B5EF4-FFF2-40B4-BE49-F238E27FC236}">
                <a16:creationId xmlns:a16="http://schemas.microsoft.com/office/drawing/2014/main" id="{B9A409A1-3F59-4169-AD92-C0A6AE83F7FE}"/>
              </a:ext>
            </a:extLst>
          </p:cNvPr>
          <p:cNvSpPr txBox="1"/>
          <p:nvPr/>
        </p:nvSpPr>
        <p:spPr>
          <a:xfrm>
            <a:off x="793630" y="3919327"/>
            <a:ext cx="5996088" cy="107721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#3: You could also sort by using the Column Labels drop down arrow.</a:t>
            </a:r>
          </a:p>
        </p:txBody>
      </p:sp>
      <p:cxnSp>
        <p:nvCxnSpPr>
          <p:cNvPr id="10" name="Straight Arrow Connector 9">
            <a:extLst>
              <a:ext uri="{FF2B5EF4-FFF2-40B4-BE49-F238E27FC236}">
                <a16:creationId xmlns:a16="http://schemas.microsoft.com/office/drawing/2014/main" id="{CC7F6F9B-EF5E-428B-B973-306CE5164CEF}"/>
              </a:ext>
            </a:extLst>
          </p:cNvPr>
          <p:cNvCxnSpPr>
            <a:cxnSpLocks/>
          </p:cNvCxnSpPr>
          <p:nvPr/>
        </p:nvCxnSpPr>
        <p:spPr>
          <a:xfrm flipH="1" flipV="1">
            <a:off x="1751162" y="2938673"/>
            <a:ext cx="258793" cy="99304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361205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C99FA5-7B1D-472B-BA9A-1461DBCCA96C}"/>
              </a:ext>
            </a:extLst>
          </p:cNvPr>
          <p:cNvPicPr>
            <a:picLocks noChangeAspect="1"/>
          </p:cNvPicPr>
          <p:nvPr/>
        </p:nvPicPr>
        <p:blipFill rotWithShape="1">
          <a:blip r:embed="rId4"/>
          <a:srcRect r="72547" b="4885"/>
          <a:stretch/>
        </p:blipFill>
        <p:spPr>
          <a:xfrm>
            <a:off x="448573" y="1096891"/>
            <a:ext cx="5641676" cy="5497484"/>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2: Which regions(s) does not have land?</a:t>
            </a:r>
          </a:p>
        </p:txBody>
      </p:sp>
      <p:sp>
        <p:nvSpPr>
          <p:cNvPr id="26" name="TextBox 25">
            <a:extLst>
              <a:ext uri="{FF2B5EF4-FFF2-40B4-BE49-F238E27FC236}">
                <a16:creationId xmlns:a16="http://schemas.microsoft.com/office/drawing/2014/main" id="{B9A409A1-3F59-4169-AD92-C0A6AE83F7FE}"/>
              </a:ext>
            </a:extLst>
          </p:cNvPr>
          <p:cNvSpPr txBox="1"/>
          <p:nvPr/>
        </p:nvSpPr>
        <p:spPr>
          <a:xfrm>
            <a:off x="2018581" y="4138067"/>
            <a:ext cx="5996088" cy="107721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#3: Click the arrow and select only “Land”. Click OK.</a:t>
            </a:r>
          </a:p>
        </p:txBody>
      </p:sp>
      <p:cxnSp>
        <p:nvCxnSpPr>
          <p:cNvPr id="10" name="Straight Arrow Connector 9">
            <a:extLst>
              <a:ext uri="{FF2B5EF4-FFF2-40B4-BE49-F238E27FC236}">
                <a16:creationId xmlns:a16="http://schemas.microsoft.com/office/drawing/2014/main" id="{CC7F6F9B-EF5E-428B-B973-306CE5164CEF}"/>
              </a:ext>
            </a:extLst>
          </p:cNvPr>
          <p:cNvCxnSpPr>
            <a:cxnSpLocks/>
          </p:cNvCxnSpPr>
          <p:nvPr/>
        </p:nvCxnSpPr>
        <p:spPr>
          <a:xfrm flipH="1" flipV="1">
            <a:off x="1664898" y="2886501"/>
            <a:ext cx="612477" cy="108499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CE25073-A24B-4A69-A8C2-6EB1836743BE}"/>
              </a:ext>
            </a:extLst>
          </p:cNvPr>
          <p:cNvCxnSpPr>
            <a:cxnSpLocks/>
          </p:cNvCxnSpPr>
          <p:nvPr/>
        </p:nvCxnSpPr>
        <p:spPr>
          <a:xfrm flipH="1" flipV="1">
            <a:off x="1043796" y="4138067"/>
            <a:ext cx="1035170" cy="17514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038981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5016BCD-4DD3-4137-ABC1-ABCE3165F985}"/>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2: Which regions(s) does not have land?</a:t>
            </a:r>
          </a:p>
        </p:txBody>
      </p:sp>
      <p:sp>
        <p:nvSpPr>
          <p:cNvPr id="26" name="TextBox 25">
            <a:extLst>
              <a:ext uri="{FF2B5EF4-FFF2-40B4-BE49-F238E27FC236}">
                <a16:creationId xmlns:a16="http://schemas.microsoft.com/office/drawing/2014/main" id="{B9A409A1-3F59-4169-AD92-C0A6AE83F7FE}"/>
              </a:ext>
            </a:extLst>
          </p:cNvPr>
          <p:cNvSpPr txBox="1"/>
          <p:nvPr/>
        </p:nvSpPr>
        <p:spPr>
          <a:xfrm>
            <a:off x="1233577" y="3919327"/>
            <a:ext cx="5996088" cy="107721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Ans2: This shows that only the Northeast has land.</a:t>
            </a:r>
          </a:p>
        </p:txBody>
      </p:sp>
    </p:spTree>
    <p:custDataLst>
      <p:tags r:id="rId1"/>
    </p:custDataLst>
    <p:extLst>
      <p:ext uri="{BB962C8B-B14F-4D97-AF65-F5344CB8AC3E}">
        <p14:creationId xmlns:p14="http://schemas.microsoft.com/office/powerpoint/2010/main" val="23797016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59D11-BD09-4D01-92B5-B68FF7DFFEEF}"/>
              </a:ext>
            </a:extLst>
          </p:cNvPr>
          <p:cNvSpPr>
            <a:spLocks noGrp="1"/>
          </p:cNvSpPr>
          <p:nvPr>
            <p:ph type="title"/>
          </p:nvPr>
        </p:nvSpPr>
        <p:spPr>
          <a:xfrm>
            <a:off x="304800" y="409956"/>
            <a:ext cx="8570976" cy="1325563"/>
          </a:xfrm>
        </p:spPr>
        <p:txBody>
          <a:bodyPr>
            <a:normAutofit/>
          </a:bodyPr>
          <a:lstStyle/>
          <a:p>
            <a:r>
              <a:rPr lang="en-US" sz="5400" dirty="0">
                <a:solidFill>
                  <a:schemeClr val="bg1"/>
                </a:solidFill>
              </a:rPr>
              <a:t>Requirement 3</a:t>
            </a:r>
          </a:p>
        </p:txBody>
      </p:sp>
      <p:sp>
        <p:nvSpPr>
          <p:cNvPr id="3" name="TextBox 2">
            <a:extLst>
              <a:ext uri="{FF2B5EF4-FFF2-40B4-BE49-F238E27FC236}">
                <a16:creationId xmlns:a16="http://schemas.microsoft.com/office/drawing/2014/main" id="{A954AD4D-90D3-4373-B6D6-AB277A71664F}"/>
              </a:ext>
            </a:extLst>
          </p:cNvPr>
          <p:cNvSpPr txBox="1"/>
          <p:nvPr/>
        </p:nvSpPr>
        <p:spPr>
          <a:xfrm>
            <a:off x="717461" y="1906207"/>
            <a:ext cx="7710007" cy="403187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Jim is concerned that there might be some errors in the data for the Northeast. Prepare a fixed asset schedule (similar to requirement 1) for the Northeast by asset category. Identify the asset ID which has the error and explain the error involved. (Hint: Use the slicer. Don’t worry about checking any calculations.)</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5" name="Straight Connector 4">
            <a:extLst>
              <a:ext uri="{FF2B5EF4-FFF2-40B4-BE49-F238E27FC236}">
                <a16:creationId xmlns:a16="http://schemas.microsoft.com/office/drawing/2014/main" id="{9D9BA1A7-8DF0-4CD4-AAE9-20B1A716602E}"/>
              </a:ext>
            </a:extLst>
          </p:cNvPr>
          <p:cNvCxnSpPr/>
          <p:nvPr/>
        </p:nvCxnSpPr>
        <p:spPr>
          <a:xfrm>
            <a:off x="1086635" y="1619746"/>
            <a:ext cx="6929307" cy="0"/>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138804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5E7AFA5-4F6B-45B7-B404-E558F3368411}"/>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3: Fixed Asset Schedule for Northeast by asset category.</a:t>
            </a:r>
          </a:p>
        </p:txBody>
      </p:sp>
      <p:sp>
        <p:nvSpPr>
          <p:cNvPr id="6" name="TextBox 5">
            <a:extLst>
              <a:ext uri="{FF2B5EF4-FFF2-40B4-BE49-F238E27FC236}">
                <a16:creationId xmlns:a16="http://schemas.microsoft.com/office/drawing/2014/main" id="{D0E3EF63-72F5-4810-B80E-143306C68DCD}"/>
              </a:ext>
            </a:extLst>
          </p:cNvPr>
          <p:cNvSpPr txBox="1"/>
          <p:nvPr/>
        </p:nvSpPr>
        <p:spPr>
          <a:xfrm>
            <a:off x="1233577" y="3919327"/>
            <a:ext cx="5996088" cy="206210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#1: Begin by creating a fixed asset schedule similar to requirement 1. Use “</a:t>
            </a:r>
            <a:r>
              <a:rPr kumimoji="0" lang="en-US" sz="3200" b="0" i="0" u="none" strike="noStrike" kern="1200" cap="none" spc="0" normalizeH="0" baseline="0" noProof="0" dirty="0" err="1">
                <a:ln>
                  <a:noFill/>
                </a:ln>
                <a:solidFill>
                  <a:srgbClr val="C00000"/>
                </a:solidFill>
                <a:effectLst/>
                <a:uLnTx/>
                <a:uFillTx/>
                <a:latin typeface="Calibri" panose="020F0502020204030204"/>
                <a:ea typeface="+mn-ea"/>
                <a:cs typeface="+mn-cs"/>
              </a:rPr>
              <a:t>AssetCategory</a:t>
            </a: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 and “</a:t>
            </a:r>
            <a:r>
              <a:rPr kumimoji="0" lang="en-US" sz="3200" b="0" i="0" u="none" strike="noStrike" kern="1200" cap="none" spc="0" normalizeH="0" baseline="0" noProof="0" dirty="0" err="1">
                <a:ln>
                  <a:noFill/>
                </a:ln>
                <a:solidFill>
                  <a:srgbClr val="C00000"/>
                </a:solidFill>
                <a:effectLst/>
                <a:uLnTx/>
                <a:uFillTx/>
                <a:latin typeface="Calibri" panose="020F0502020204030204"/>
                <a:ea typeface="+mn-ea"/>
                <a:cs typeface="+mn-cs"/>
              </a:rPr>
              <a:t>AssetID</a:t>
            </a: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 for rows.</a:t>
            </a:r>
          </a:p>
        </p:txBody>
      </p:sp>
      <p:sp>
        <p:nvSpPr>
          <p:cNvPr id="10" name="Rectangle: Rounded Corners 9">
            <a:extLst>
              <a:ext uri="{FF2B5EF4-FFF2-40B4-BE49-F238E27FC236}">
                <a16:creationId xmlns:a16="http://schemas.microsoft.com/office/drawing/2014/main" id="{F6ACB8E7-8B9C-4AFA-914A-B90866781F1B}"/>
              </a:ext>
            </a:extLst>
          </p:cNvPr>
          <p:cNvSpPr/>
          <p:nvPr/>
        </p:nvSpPr>
        <p:spPr>
          <a:xfrm>
            <a:off x="7186562" y="3269412"/>
            <a:ext cx="1009579" cy="288258"/>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Arrow Connector 11">
            <a:extLst>
              <a:ext uri="{FF2B5EF4-FFF2-40B4-BE49-F238E27FC236}">
                <a16:creationId xmlns:a16="http://schemas.microsoft.com/office/drawing/2014/main" id="{89A9CFD2-CE0D-402D-AEBE-58F7E633C370}"/>
              </a:ext>
            </a:extLst>
          </p:cNvPr>
          <p:cNvCxnSpPr>
            <a:cxnSpLocks/>
          </p:cNvCxnSpPr>
          <p:nvPr/>
        </p:nvCxnSpPr>
        <p:spPr>
          <a:xfrm flipH="1">
            <a:off x="7703389" y="3557670"/>
            <a:ext cx="86264" cy="222202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9609656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ADA4C7-4C2B-43F6-BA02-29A27B03A9EB}"/>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3: Fixed Asset Schedule for Northeast by asset category.</a:t>
            </a:r>
          </a:p>
        </p:txBody>
      </p:sp>
      <p:sp>
        <p:nvSpPr>
          <p:cNvPr id="6" name="TextBox 5">
            <a:extLst>
              <a:ext uri="{FF2B5EF4-FFF2-40B4-BE49-F238E27FC236}">
                <a16:creationId xmlns:a16="http://schemas.microsoft.com/office/drawing/2014/main" id="{D0E3EF63-72F5-4810-B80E-143306C68DCD}"/>
              </a:ext>
            </a:extLst>
          </p:cNvPr>
          <p:cNvSpPr txBox="1"/>
          <p:nvPr/>
        </p:nvSpPr>
        <p:spPr>
          <a:xfrm>
            <a:off x="1233577" y="3919327"/>
            <a:ext cx="5996088" cy="107721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#2: To not show the Asset IDs, click the “+” sign.</a:t>
            </a:r>
          </a:p>
        </p:txBody>
      </p:sp>
      <p:sp>
        <p:nvSpPr>
          <p:cNvPr id="10" name="Rectangle: Rounded Corners 9">
            <a:extLst>
              <a:ext uri="{FF2B5EF4-FFF2-40B4-BE49-F238E27FC236}">
                <a16:creationId xmlns:a16="http://schemas.microsoft.com/office/drawing/2014/main" id="{F6ACB8E7-8B9C-4AFA-914A-B90866781F1B}"/>
              </a:ext>
            </a:extLst>
          </p:cNvPr>
          <p:cNvSpPr/>
          <p:nvPr/>
        </p:nvSpPr>
        <p:spPr>
          <a:xfrm>
            <a:off x="302683" y="2855344"/>
            <a:ext cx="240781" cy="702326"/>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Arrow Connector 11">
            <a:extLst>
              <a:ext uri="{FF2B5EF4-FFF2-40B4-BE49-F238E27FC236}">
                <a16:creationId xmlns:a16="http://schemas.microsoft.com/office/drawing/2014/main" id="{89A9CFD2-CE0D-402D-AEBE-58F7E633C370}"/>
              </a:ext>
            </a:extLst>
          </p:cNvPr>
          <p:cNvCxnSpPr>
            <a:cxnSpLocks/>
          </p:cNvCxnSpPr>
          <p:nvPr/>
        </p:nvCxnSpPr>
        <p:spPr>
          <a:xfrm flipH="1" flipV="1">
            <a:off x="603849" y="3329796"/>
            <a:ext cx="629728" cy="87998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9222513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3: Fixed Asset Schedule for Northeast by asset category.</a:t>
            </a:r>
          </a:p>
        </p:txBody>
      </p:sp>
      <p:pic>
        <p:nvPicPr>
          <p:cNvPr id="2" name="Picture 1">
            <a:extLst>
              <a:ext uri="{FF2B5EF4-FFF2-40B4-BE49-F238E27FC236}">
                <a16:creationId xmlns:a16="http://schemas.microsoft.com/office/drawing/2014/main" id="{800E915C-4909-4C0E-BC7D-B4A784D8E1BE}"/>
              </a:ext>
            </a:extLst>
          </p:cNvPr>
          <p:cNvPicPr>
            <a:picLocks noChangeAspect="1"/>
          </p:cNvPicPr>
          <p:nvPr/>
        </p:nvPicPr>
        <p:blipFill>
          <a:blip r:embed="rId4"/>
          <a:stretch>
            <a:fillRect/>
          </a:stretch>
        </p:blipFill>
        <p:spPr>
          <a:xfrm>
            <a:off x="181335" y="1005430"/>
            <a:ext cx="8781329" cy="5852570"/>
          </a:xfrm>
          <a:prstGeom prst="rect">
            <a:avLst/>
          </a:prstGeom>
        </p:spPr>
      </p:pic>
      <p:sp>
        <p:nvSpPr>
          <p:cNvPr id="15" name="Rectangle: Rounded Corners 14">
            <a:extLst>
              <a:ext uri="{FF2B5EF4-FFF2-40B4-BE49-F238E27FC236}">
                <a16:creationId xmlns:a16="http://schemas.microsoft.com/office/drawing/2014/main" id="{37321D67-7612-4917-87EC-1242F620C715}"/>
              </a:ext>
            </a:extLst>
          </p:cNvPr>
          <p:cNvSpPr/>
          <p:nvPr/>
        </p:nvSpPr>
        <p:spPr>
          <a:xfrm>
            <a:off x="4693529" y="1173192"/>
            <a:ext cx="551332" cy="284671"/>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009B1243-14AB-499B-82DF-374D143C5F81}"/>
              </a:ext>
            </a:extLst>
          </p:cNvPr>
          <p:cNvSpPr txBox="1"/>
          <p:nvPr/>
        </p:nvSpPr>
        <p:spPr>
          <a:xfrm>
            <a:off x="3281104" y="3850509"/>
            <a:ext cx="3376182"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#3: On the Analyze tab, click Insert Slicer</a:t>
            </a:r>
          </a:p>
        </p:txBody>
      </p:sp>
      <p:cxnSp>
        <p:nvCxnSpPr>
          <p:cNvPr id="18" name="Straight Arrow Connector 17">
            <a:extLst>
              <a:ext uri="{FF2B5EF4-FFF2-40B4-BE49-F238E27FC236}">
                <a16:creationId xmlns:a16="http://schemas.microsoft.com/office/drawing/2014/main" id="{A0B4DFD9-05EC-4AF8-A860-AE353300B518}"/>
              </a:ext>
            </a:extLst>
          </p:cNvPr>
          <p:cNvCxnSpPr>
            <a:cxnSpLocks/>
          </p:cNvCxnSpPr>
          <p:nvPr/>
        </p:nvCxnSpPr>
        <p:spPr>
          <a:xfrm flipH="1" flipV="1">
            <a:off x="3281104" y="1547981"/>
            <a:ext cx="229847" cy="230252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1051929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4620312-857C-428B-8E37-A7E9F4F9062D}"/>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3: Fixed Asset Schedule for Northeast by asset category.</a:t>
            </a:r>
          </a:p>
        </p:txBody>
      </p:sp>
      <p:cxnSp>
        <p:nvCxnSpPr>
          <p:cNvPr id="6" name="Straight Arrow Connector 5">
            <a:extLst>
              <a:ext uri="{FF2B5EF4-FFF2-40B4-BE49-F238E27FC236}">
                <a16:creationId xmlns:a16="http://schemas.microsoft.com/office/drawing/2014/main" id="{A8E91C77-8635-4F14-9C24-7B7D4AED849B}"/>
              </a:ext>
            </a:extLst>
          </p:cNvPr>
          <p:cNvCxnSpPr>
            <a:cxnSpLocks/>
          </p:cNvCxnSpPr>
          <p:nvPr/>
        </p:nvCxnSpPr>
        <p:spPr>
          <a:xfrm flipV="1">
            <a:off x="2877432" y="4075794"/>
            <a:ext cx="596900" cy="531765"/>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351FB4C-8339-4A52-B184-1F00AB68E211}"/>
              </a:ext>
            </a:extLst>
          </p:cNvPr>
          <p:cNvSpPr txBox="1"/>
          <p:nvPr/>
        </p:nvSpPr>
        <p:spPr>
          <a:xfrm>
            <a:off x="523600" y="4226424"/>
            <a:ext cx="2652282"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#4: Select </a:t>
            </a:r>
            <a:r>
              <a:rPr kumimoji="0" lang="en-US" sz="3200" b="0" i="0" u="none" strike="noStrike" kern="1200" cap="none" spc="0" normalizeH="0" baseline="0" noProof="0" dirty="0" err="1">
                <a:ln>
                  <a:noFill/>
                </a:ln>
                <a:solidFill>
                  <a:srgbClr val="C00000"/>
                </a:solidFill>
                <a:effectLst/>
                <a:uLnTx/>
                <a:uFillTx/>
                <a:latin typeface="Calibri" panose="020F0502020204030204"/>
                <a:ea typeface="+mn-ea"/>
                <a:cs typeface="+mn-cs"/>
              </a:rPr>
              <a:t>RegionalArea</a:t>
            </a: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 and then OK</a:t>
            </a:r>
          </a:p>
        </p:txBody>
      </p:sp>
    </p:spTree>
    <p:custDataLst>
      <p:tags r:id="rId1"/>
    </p:custDataLst>
    <p:extLst>
      <p:ext uri="{BB962C8B-B14F-4D97-AF65-F5344CB8AC3E}">
        <p14:creationId xmlns:p14="http://schemas.microsoft.com/office/powerpoint/2010/main" val="272072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E00F4FB-EB8E-4EE4-8CE2-7755766EE4AA}"/>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3: Fixed Asset Schedule for Northeast by asset category.</a:t>
            </a:r>
          </a:p>
        </p:txBody>
      </p:sp>
      <p:cxnSp>
        <p:nvCxnSpPr>
          <p:cNvPr id="12" name="Straight Arrow Connector 11">
            <a:extLst>
              <a:ext uri="{FF2B5EF4-FFF2-40B4-BE49-F238E27FC236}">
                <a16:creationId xmlns:a16="http://schemas.microsoft.com/office/drawing/2014/main" id="{BFA19B91-5E75-4EC5-8E34-8F536E01BE27}"/>
              </a:ext>
            </a:extLst>
          </p:cNvPr>
          <p:cNvCxnSpPr>
            <a:cxnSpLocks/>
          </p:cNvCxnSpPr>
          <p:nvPr/>
        </p:nvCxnSpPr>
        <p:spPr>
          <a:xfrm flipH="1" flipV="1">
            <a:off x="3947783" y="4393418"/>
            <a:ext cx="802118" cy="624129"/>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042D9EE-F313-4DEC-8BA9-09558DB97E7B}"/>
              </a:ext>
            </a:extLst>
          </p:cNvPr>
          <p:cNvSpPr txBox="1"/>
          <p:nvPr/>
        </p:nvSpPr>
        <p:spPr>
          <a:xfrm>
            <a:off x="4749901" y="4449008"/>
            <a:ext cx="3376182" cy="206210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#5: Select Northeast to show only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NE region</a:t>
            </a:r>
          </a:p>
        </p:txBody>
      </p:sp>
    </p:spTree>
    <p:custDataLst>
      <p:tags r:id="rId1"/>
    </p:custDataLst>
    <p:extLst>
      <p:ext uri="{BB962C8B-B14F-4D97-AF65-F5344CB8AC3E}">
        <p14:creationId xmlns:p14="http://schemas.microsoft.com/office/powerpoint/2010/main" val="942012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E00F4FB-EB8E-4EE4-8CE2-7755766EE4AA}"/>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3: Fixed Asset Schedule for Northeast by asset category.</a:t>
            </a:r>
          </a:p>
        </p:txBody>
      </p:sp>
      <p:sp>
        <p:nvSpPr>
          <p:cNvPr id="7" name="TextBox 6">
            <a:extLst>
              <a:ext uri="{FF2B5EF4-FFF2-40B4-BE49-F238E27FC236}">
                <a16:creationId xmlns:a16="http://schemas.microsoft.com/office/drawing/2014/main" id="{884E3BEB-EAC5-442C-B434-43C37921EEC7}"/>
              </a:ext>
            </a:extLst>
          </p:cNvPr>
          <p:cNvSpPr txBox="1"/>
          <p:nvPr/>
        </p:nvSpPr>
        <p:spPr>
          <a:xfrm>
            <a:off x="4469929" y="4048177"/>
            <a:ext cx="3199596" cy="175432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C00000"/>
                </a:solidFill>
                <a:effectLst/>
                <a:uLnTx/>
                <a:uFillTx/>
                <a:latin typeface="Calibri" panose="020F0502020204030204"/>
                <a:ea typeface="+mn-ea"/>
                <a:cs typeface="+mn-cs"/>
              </a:rPr>
              <a:t>#6: Drill down to find </a:t>
            </a:r>
            <a:r>
              <a:rPr kumimoji="0" lang="en-US" sz="3600" b="0" i="0" u="none" strike="noStrike" kern="1200" cap="none" spc="0" normalizeH="0" baseline="0" noProof="0" dirty="0" err="1">
                <a:ln>
                  <a:noFill/>
                </a:ln>
                <a:solidFill>
                  <a:srgbClr val="C00000"/>
                </a:solidFill>
                <a:effectLst/>
                <a:uLnTx/>
                <a:uFillTx/>
                <a:latin typeface="Calibri" panose="020F0502020204030204"/>
                <a:ea typeface="+mn-ea"/>
                <a:cs typeface="+mn-cs"/>
              </a:rPr>
              <a:t>AssetID</a:t>
            </a:r>
            <a:r>
              <a:rPr kumimoji="0" lang="en-US" sz="3600" b="0" i="0" u="none" strike="noStrike" kern="1200" cap="none" spc="0" normalizeH="0" baseline="0" noProof="0" dirty="0">
                <a:ln>
                  <a:noFill/>
                </a:ln>
                <a:solidFill>
                  <a:srgbClr val="C00000"/>
                </a:solidFill>
                <a:effectLst/>
                <a:uLnTx/>
                <a:uFillTx/>
                <a:latin typeface="Calibri" panose="020F0502020204030204"/>
                <a:ea typeface="+mn-ea"/>
                <a:cs typeface="+mn-cs"/>
              </a:rPr>
              <a:t> that has error</a:t>
            </a:r>
          </a:p>
        </p:txBody>
      </p:sp>
    </p:spTree>
    <p:custDataLst>
      <p:tags r:id="rId1"/>
    </p:custDataLst>
    <p:extLst>
      <p:ext uri="{BB962C8B-B14F-4D97-AF65-F5344CB8AC3E}">
        <p14:creationId xmlns:p14="http://schemas.microsoft.com/office/powerpoint/2010/main" val="3027693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0DC09CF-5E25-4DA9-943C-87B44D51FC99}"/>
              </a:ext>
            </a:extLst>
          </p:cNvPr>
          <p:cNvPicPr>
            <a:picLocks noChangeAspect="1"/>
          </p:cNvPicPr>
          <p:nvPr/>
        </p:nvPicPr>
        <p:blipFill>
          <a:blip r:embed="rId4"/>
          <a:stretch>
            <a:fillRect/>
          </a:stretch>
        </p:blipFill>
        <p:spPr>
          <a:xfrm>
            <a:off x="0" y="980657"/>
            <a:ext cx="8905875" cy="5591175"/>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3: Fixed Asset Schedule for Northeast by asset category.</a:t>
            </a:r>
          </a:p>
        </p:txBody>
      </p:sp>
      <p:sp>
        <p:nvSpPr>
          <p:cNvPr id="2" name="Rectangle 1">
            <a:extLst>
              <a:ext uri="{FF2B5EF4-FFF2-40B4-BE49-F238E27FC236}">
                <a16:creationId xmlns:a16="http://schemas.microsoft.com/office/drawing/2014/main" id="{B077A527-897F-46A2-ABC3-01E1B318407E}"/>
              </a:ext>
            </a:extLst>
          </p:cNvPr>
          <p:cNvSpPr/>
          <p:nvPr/>
        </p:nvSpPr>
        <p:spPr>
          <a:xfrm>
            <a:off x="393700" y="2667000"/>
            <a:ext cx="7734300" cy="190500"/>
          </a:xfrm>
          <a:prstGeom prst="rect">
            <a:avLst/>
          </a:prstGeom>
          <a:solidFill>
            <a:srgbClr val="FFFF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8221259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59D11-BD09-4D01-92B5-B68FF7DFFEEF}"/>
              </a:ext>
            </a:extLst>
          </p:cNvPr>
          <p:cNvSpPr>
            <a:spLocks noGrp="1"/>
          </p:cNvSpPr>
          <p:nvPr>
            <p:ph type="title"/>
          </p:nvPr>
        </p:nvSpPr>
        <p:spPr>
          <a:xfrm>
            <a:off x="304800" y="409956"/>
            <a:ext cx="8570976" cy="1325563"/>
          </a:xfrm>
        </p:spPr>
        <p:txBody>
          <a:bodyPr>
            <a:normAutofit/>
          </a:bodyPr>
          <a:lstStyle/>
          <a:p>
            <a:r>
              <a:rPr lang="en-US" sz="5400" dirty="0">
                <a:solidFill>
                  <a:schemeClr val="bg1"/>
                </a:solidFill>
              </a:rPr>
              <a:t>Requirement 4</a:t>
            </a:r>
          </a:p>
        </p:txBody>
      </p:sp>
      <p:sp>
        <p:nvSpPr>
          <p:cNvPr id="3" name="TextBox 2">
            <a:extLst>
              <a:ext uri="{FF2B5EF4-FFF2-40B4-BE49-F238E27FC236}">
                <a16:creationId xmlns:a16="http://schemas.microsoft.com/office/drawing/2014/main" id="{A954AD4D-90D3-4373-B6D6-AB277A71664F}"/>
              </a:ext>
            </a:extLst>
          </p:cNvPr>
          <p:cNvSpPr txBox="1"/>
          <p:nvPr/>
        </p:nvSpPr>
        <p:spPr>
          <a:xfrm>
            <a:off x="717461" y="1906207"/>
            <a:ext cx="7710007" cy="193899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rPr>
              <a:t>What is the total cost of assets purchased by asset category in 2014? (Hint: Use the Timeline Tool)</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5" name="Straight Connector 4">
            <a:extLst>
              <a:ext uri="{FF2B5EF4-FFF2-40B4-BE49-F238E27FC236}">
                <a16:creationId xmlns:a16="http://schemas.microsoft.com/office/drawing/2014/main" id="{9D9BA1A7-8DF0-4CD4-AAE9-20B1A716602E}"/>
              </a:ext>
            </a:extLst>
          </p:cNvPr>
          <p:cNvCxnSpPr/>
          <p:nvPr/>
        </p:nvCxnSpPr>
        <p:spPr>
          <a:xfrm>
            <a:off x="1086635" y="1619746"/>
            <a:ext cx="6929307" cy="0"/>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8429793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4: Total cost of assets purchased by asset category in 2014</a:t>
            </a:r>
          </a:p>
        </p:txBody>
      </p:sp>
      <p:pic>
        <p:nvPicPr>
          <p:cNvPr id="2" name="Picture 1">
            <a:extLst>
              <a:ext uri="{FF2B5EF4-FFF2-40B4-BE49-F238E27FC236}">
                <a16:creationId xmlns:a16="http://schemas.microsoft.com/office/drawing/2014/main" id="{2253E381-871A-47F5-A3C0-B0D32220361A}"/>
              </a:ext>
            </a:extLst>
          </p:cNvPr>
          <p:cNvPicPr>
            <a:picLocks noChangeAspect="1"/>
          </p:cNvPicPr>
          <p:nvPr/>
        </p:nvPicPr>
        <p:blipFill>
          <a:blip r:embed="rId4"/>
          <a:stretch>
            <a:fillRect/>
          </a:stretch>
        </p:blipFill>
        <p:spPr>
          <a:xfrm>
            <a:off x="181335" y="980656"/>
            <a:ext cx="8781329" cy="5877343"/>
          </a:xfrm>
          <a:prstGeom prst="rect">
            <a:avLst/>
          </a:prstGeom>
        </p:spPr>
      </p:pic>
      <p:sp>
        <p:nvSpPr>
          <p:cNvPr id="6" name="TextBox 5">
            <a:extLst>
              <a:ext uri="{FF2B5EF4-FFF2-40B4-BE49-F238E27FC236}">
                <a16:creationId xmlns:a16="http://schemas.microsoft.com/office/drawing/2014/main" id="{56A76CF6-30EA-4BEB-8579-55D60632E548}"/>
              </a:ext>
            </a:extLst>
          </p:cNvPr>
          <p:cNvSpPr txBox="1"/>
          <p:nvPr/>
        </p:nvSpPr>
        <p:spPr>
          <a:xfrm>
            <a:off x="1233577" y="3919327"/>
            <a:ext cx="5996088"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#1: Begin by creating a pivot table showing the total cost by asset category.</a:t>
            </a:r>
          </a:p>
        </p:txBody>
      </p:sp>
    </p:spTree>
    <p:custDataLst>
      <p:tags r:id="rId1"/>
    </p:custDataLst>
    <p:extLst>
      <p:ext uri="{BB962C8B-B14F-4D97-AF65-F5344CB8AC3E}">
        <p14:creationId xmlns:p14="http://schemas.microsoft.com/office/powerpoint/2010/main" val="34985667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959C61-74C0-443F-A316-A77F973F9587}"/>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4: Total cost of assets purchased by asset category in 2014</a:t>
            </a:r>
          </a:p>
        </p:txBody>
      </p:sp>
      <p:sp>
        <p:nvSpPr>
          <p:cNvPr id="13" name="TextBox 12">
            <a:extLst>
              <a:ext uri="{FF2B5EF4-FFF2-40B4-BE49-F238E27FC236}">
                <a16:creationId xmlns:a16="http://schemas.microsoft.com/office/drawing/2014/main" id="{CEDC0481-5B8F-4C00-AE9D-4811118DD54A}"/>
              </a:ext>
            </a:extLst>
          </p:cNvPr>
          <p:cNvSpPr txBox="1"/>
          <p:nvPr/>
        </p:nvSpPr>
        <p:spPr>
          <a:xfrm>
            <a:off x="4320018" y="2350379"/>
            <a:ext cx="3376182"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#2: On the analyze tab, click Insert Timeline</a:t>
            </a:r>
          </a:p>
        </p:txBody>
      </p:sp>
      <p:cxnSp>
        <p:nvCxnSpPr>
          <p:cNvPr id="10" name="Straight Arrow Connector 9">
            <a:extLst>
              <a:ext uri="{FF2B5EF4-FFF2-40B4-BE49-F238E27FC236}">
                <a16:creationId xmlns:a16="http://schemas.microsoft.com/office/drawing/2014/main" id="{31422011-66F2-4572-8AE6-20BF395C20D7}"/>
              </a:ext>
            </a:extLst>
          </p:cNvPr>
          <p:cNvCxnSpPr>
            <a:cxnSpLocks/>
          </p:cNvCxnSpPr>
          <p:nvPr/>
        </p:nvCxnSpPr>
        <p:spPr>
          <a:xfrm flipH="1" flipV="1">
            <a:off x="3755558" y="1616799"/>
            <a:ext cx="564460" cy="107464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B402285D-D3A7-4851-82D0-47E6596314F9}"/>
              </a:ext>
            </a:extLst>
          </p:cNvPr>
          <p:cNvSpPr/>
          <p:nvPr/>
        </p:nvSpPr>
        <p:spPr>
          <a:xfrm>
            <a:off x="4693529" y="1164566"/>
            <a:ext cx="551332" cy="284671"/>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3270928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F08B1B5-53E5-4497-9C45-A8CACE8E3509}"/>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4: Total cost of assets purchased by asset category in 2014</a:t>
            </a:r>
          </a:p>
        </p:txBody>
      </p:sp>
      <p:sp>
        <p:nvSpPr>
          <p:cNvPr id="11" name="TextBox 10">
            <a:extLst>
              <a:ext uri="{FF2B5EF4-FFF2-40B4-BE49-F238E27FC236}">
                <a16:creationId xmlns:a16="http://schemas.microsoft.com/office/drawing/2014/main" id="{32FAF011-4EF8-409B-92F2-47E866307E7F}"/>
              </a:ext>
            </a:extLst>
          </p:cNvPr>
          <p:cNvSpPr txBox="1"/>
          <p:nvPr/>
        </p:nvSpPr>
        <p:spPr>
          <a:xfrm>
            <a:off x="655847" y="4110487"/>
            <a:ext cx="2528661"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#3: Select </a:t>
            </a:r>
            <a:r>
              <a:rPr kumimoji="0" lang="en-US" sz="3200" b="0" i="0" u="none" strike="noStrike" kern="1200" cap="none" spc="0" normalizeH="0" baseline="0" noProof="0" dirty="0" err="1">
                <a:ln>
                  <a:noFill/>
                </a:ln>
                <a:solidFill>
                  <a:srgbClr val="C00000"/>
                </a:solidFill>
                <a:effectLst/>
                <a:uLnTx/>
                <a:uFillTx/>
                <a:latin typeface="Calibri" panose="020F0502020204030204"/>
                <a:ea typeface="+mn-ea"/>
                <a:cs typeface="+mn-cs"/>
              </a:rPr>
              <a:t>InSvcDate</a:t>
            </a: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 and then OK</a:t>
            </a:r>
          </a:p>
        </p:txBody>
      </p:sp>
      <p:cxnSp>
        <p:nvCxnSpPr>
          <p:cNvPr id="12" name="Straight Arrow Connector 11">
            <a:extLst>
              <a:ext uri="{FF2B5EF4-FFF2-40B4-BE49-F238E27FC236}">
                <a16:creationId xmlns:a16="http://schemas.microsoft.com/office/drawing/2014/main" id="{2445666B-01C8-4851-9AEF-B087F1A9EE52}"/>
              </a:ext>
            </a:extLst>
          </p:cNvPr>
          <p:cNvCxnSpPr>
            <a:cxnSpLocks/>
          </p:cNvCxnSpPr>
          <p:nvPr/>
        </p:nvCxnSpPr>
        <p:spPr>
          <a:xfrm flipV="1">
            <a:off x="2570672" y="4537494"/>
            <a:ext cx="879894" cy="690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3DF18BF1-D940-448A-9DFA-36BCA75AAC47}"/>
              </a:ext>
            </a:extLst>
          </p:cNvPr>
          <p:cNvCxnSpPr>
            <a:cxnSpLocks/>
          </p:cNvCxnSpPr>
          <p:nvPr/>
        </p:nvCxnSpPr>
        <p:spPr>
          <a:xfrm>
            <a:off x="2475781" y="5313872"/>
            <a:ext cx="1535502" cy="46582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7851115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52A3F81-C730-403A-8AD3-7018C23FCAC7}"/>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4: Total cost of assets purchased by asset category in 2014</a:t>
            </a:r>
          </a:p>
        </p:txBody>
      </p:sp>
      <p:sp>
        <p:nvSpPr>
          <p:cNvPr id="11" name="TextBox 10">
            <a:extLst>
              <a:ext uri="{FF2B5EF4-FFF2-40B4-BE49-F238E27FC236}">
                <a16:creationId xmlns:a16="http://schemas.microsoft.com/office/drawing/2014/main" id="{32FAF011-4EF8-409B-92F2-47E866307E7F}"/>
              </a:ext>
            </a:extLst>
          </p:cNvPr>
          <p:cNvSpPr txBox="1"/>
          <p:nvPr/>
        </p:nvSpPr>
        <p:spPr>
          <a:xfrm>
            <a:off x="5682016" y="3195607"/>
            <a:ext cx="3211637" cy="304698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#4: The default is months. Change to years by clicking on the down arrow and selecting years.</a:t>
            </a:r>
          </a:p>
        </p:txBody>
      </p:sp>
      <p:cxnSp>
        <p:nvCxnSpPr>
          <p:cNvPr id="12" name="Straight Arrow Connector 11">
            <a:extLst>
              <a:ext uri="{FF2B5EF4-FFF2-40B4-BE49-F238E27FC236}">
                <a16:creationId xmlns:a16="http://schemas.microsoft.com/office/drawing/2014/main" id="{8E6CFC2B-F35A-4C75-909D-7181295E7885}"/>
              </a:ext>
            </a:extLst>
          </p:cNvPr>
          <p:cNvCxnSpPr>
            <a:cxnSpLocks/>
          </p:cNvCxnSpPr>
          <p:nvPr/>
        </p:nvCxnSpPr>
        <p:spPr>
          <a:xfrm flipH="1">
            <a:off x="4796287" y="4149306"/>
            <a:ext cx="948906" cy="28467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9111274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56560A-67C8-4C6A-8D05-EF1204D92C48}"/>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4: Total cost of assets purchased by asset category in 2014</a:t>
            </a:r>
          </a:p>
        </p:txBody>
      </p:sp>
      <p:sp>
        <p:nvSpPr>
          <p:cNvPr id="11" name="TextBox 10">
            <a:extLst>
              <a:ext uri="{FF2B5EF4-FFF2-40B4-BE49-F238E27FC236}">
                <a16:creationId xmlns:a16="http://schemas.microsoft.com/office/drawing/2014/main" id="{32FAF011-4EF8-409B-92F2-47E866307E7F}"/>
              </a:ext>
            </a:extLst>
          </p:cNvPr>
          <p:cNvSpPr txBox="1"/>
          <p:nvPr/>
        </p:nvSpPr>
        <p:spPr>
          <a:xfrm>
            <a:off x="5976984" y="4362091"/>
            <a:ext cx="2528661" cy="107721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#5: Select 2014 only.</a:t>
            </a:r>
          </a:p>
        </p:txBody>
      </p:sp>
      <p:cxnSp>
        <p:nvCxnSpPr>
          <p:cNvPr id="12" name="Straight Arrow Connector 11">
            <a:extLst>
              <a:ext uri="{FF2B5EF4-FFF2-40B4-BE49-F238E27FC236}">
                <a16:creationId xmlns:a16="http://schemas.microsoft.com/office/drawing/2014/main" id="{C55B33DF-9C68-4E8F-A3FB-04CA3FAAC110}"/>
              </a:ext>
            </a:extLst>
          </p:cNvPr>
          <p:cNvCxnSpPr>
            <a:cxnSpLocks/>
          </p:cNvCxnSpPr>
          <p:nvPr/>
        </p:nvCxnSpPr>
        <p:spPr>
          <a:xfrm flipH="1" flipV="1">
            <a:off x="4770408" y="4787660"/>
            <a:ext cx="1285335" cy="6038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7263198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59D11-BD09-4D01-92B5-B68FF7DFFEEF}"/>
              </a:ext>
            </a:extLst>
          </p:cNvPr>
          <p:cNvSpPr>
            <a:spLocks noGrp="1"/>
          </p:cNvSpPr>
          <p:nvPr>
            <p:ph type="title"/>
          </p:nvPr>
        </p:nvSpPr>
        <p:spPr>
          <a:xfrm>
            <a:off x="304800" y="409956"/>
            <a:ext cx="8570976" cy="1325563"/>
          </a:xfrm>
        </p:spPr>
        <p:txBody>
          <a:bodyPr>
            <a:normAutofit/>
          </a:bodyPr>
          <a:lstStyle/>
          <a:p>
            <a:r>
              <a:rPr lang="en-US" sz="5400" dirty="0">
                <a:solidFill>
                  <a:schemeClr val="bg1"/>
                </a:solidFill>
              </a:rPr>
              <a:t>Requirement 5</a:t>
            </a:r>
          </a:p>
        </p:txBody>
      </p:sp>
      <p:sp>
        <p:nvSpPr>
          <p:cNvPr id="3" name="TextBox 2">
            <a:extLst>
              <a:ext uri="{FF2B5EF4-FFF2-40B4-BE49-F238E27FC236}">
                <a16:creationId xmlns:a16="http://schemas.microsoft.com/office/drawing/2014/main" id="{A954AD4D-90D3-4373-B6D6-AB277A71664F}"/>
              </a:ext>
            </a:extLst>
          </p:cNvPr>
          <p:cNvSpPr txBox="1"/>
          <p:nvPr/>
        </p:nvSpPr>
        <p:spPr>
          <a:xfrm>
            <a:off x="717461" y="1906207"/>
            <a:ext cx="7710007" cy="193899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rPr>
              <a:t>How much equipment was purchased in the </a:t>
            </a:r>
            <a:r>
              <a:rPr kumimoji="0" lang="en-US" sz="4000" b="0" i="0" u="sng" strike="noStrike" kern="1200" cap="none" spc="0" normalizeH="0" baseline="0" noProof="0" dirty="0">
                <a:ln>
                  <a:noFill/>
                </a:ln>
                <a:solidFill>
                  <a:prstClr val="white"/>
                </a:solidFill>
                <a:effectLst/>
                <a:uLnTx/>
                <a:uFillTx/>
                <a:latin typeface="Calibri" panose="020F0502020204030204"/>
                <a:ea typeface="+mn-ea"/>
                <a:cs typeface="+mn-cs"/>
              </a:rPr>
              <a:t>Northeast in 2008</a:t>
            </a:r>
            <a:r>
              <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rPr>
              <a:t>? (Hint: Use the Timeline Tool)</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5" name="Straight Connector 4">
            <a:extLst>
              <a:ext uri="{FF2B5EF4-FFF2-40B4-BE49-F238E27FC236}">
                <a16:creationId xmlns:a16="http://schemas.microsoft.com/office/drawing/2014/main" id="{9D9BA1A7-8DF0-4CD4-AAE9-20B1A716602E}"/>
              </a:ext>
            </a:extLst>
          </p:cNvPr>
          <p:cNvCxnSpPr/>
          <p:nvPr/>
        </p:nvCxnSpPr>
        <p:spPr>
          <a:xfrm>
            <a:off x="1086635" y="1619746"/>
            <a:ext cx="6929307" cy="0"/>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8375049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B28B04-81A2-4A5A-8C2D-3D1DA28B888C}"/>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6A76CF6-30EA-4BEB-8579-55D60632E548}"/>
              </a:ext>
            </a:extLst>
          </p:cNvPr>
          <p:cNvSpPr txBox="1"/>
          <p:nvPr/>
        </p:nvSpPr>
        <p:spPr>
          <a:xfrm>
            <a:off x="1233577" y="3919327"/>
            <a:ext cx="5996088"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#1: Begin by creating a pivot table showing the total cost by asset category and regional area.</a:t>
            </a:r>
          </a:p>
        </p:txBody>
      </p:sp>
      <p:sp>
        <p:nvSpPr>
          <p:cNvPr id="10" name="Title 1">
            <a:extLst>
              <a:ext uri="{FF2B5EF4-FFF2-40B4-BE49-F238E27FC236}">
                <a16:creationId xmlns:a16="http://schemas.microsoft.com/office/drawing/2014/main" id="{FB3C39CF-DCED-4E3C-ADEC-613C445F6B2B}"/>
              </a:ext>
            </a:extLst>
          </p:cNvPr>
          <p:cNvSpPr txBox="1">
            <a:spLocks/>
          </p:cNvSpPr>
          <p:nvPr/>
        </p:nvSpPr>
        <p:spPr>
          <a:xfrm>
            <a:off x="92279" y="175775"/>
            <a:ext cx="8959441" cy="7545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rPr>
              <a:t>Req 5: Equipment purchased in Northeast in 2008</a:t>
            </a:r>
          </a:p>
        </p:txBody>
      </p:sp>
    </p:spTree>
    <p:custDataLst>
      <p:tags r:id="rId1"/>
    </p:custDataLst>
    <p:extLst>
      <p:ext uri="{BB962C8B-B14F-4D97-AF65-F5344CB8AC3E}">
        <p14:creationId xmlns:p14="http://schemas.microsoft.com/office/powerpoint/2010/main" val="20415243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2DC50FE-70DD-4217-87C7-9719E7381B6F}"/>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3BE0FA42-0E6A-4403-AFCC-0F6369779CAA}"/>
              </a:ext>
            </a:extLst>
          </p:cNvPr>
          <p:cNvSpPr>
            <a:spLocks noGrp="1"/>
          </p:cNvSpPr>
          <p:nvPr>
            <p:ph type="title"/>
          </p:nvPr>
        </p:nvSpPr>
        <p:spPr>
          <a:xfrm>
            <a:off x="92279" y="175775"/>
            <a:ext cx="8959441" cy="754548"/>
          </a:xfrm>
        </p:spPr>
        <p:txBody>
          <a:bodyPr>
            <a:noAutofit/>
          </a:bodyPr>
          <a:lstStyle/>
          <a:p>
            <a:r>
              <a:rPr lang="en-US" sz="3200" dirty="0">
                <a:solidFill>
                  <a:schemeClr val="bg1"/>
                </a:solidFill>
              </a:rPr>
              <a:t>Req 5: Equipment purchased in Northeast in 2008</a:t>
            </a:r>
          </a:p>
        </p:txBody>
      </p:sp>
      <p:sp>
        <p:nvSpPr>
          <p:cNvPr id="6" name="TextBox 5">
            <a:extLst>
              <a:ext uri="{FF2B5EF4-FFF2-40B4-BE49-F238E27FC236}">
                <a16:creationId xmlns:a16="http://schemas.microsoft.com/office/drawing/2014/main" id="{56A76CF6-30EA-4BEB-8579-55D60632E548}"/>
              </a:ext>
            </a:extLst>
          </p:cNvPr>
          <p:cNvSpPr txBox="1"/>
          <p:nvPr/>
        </p:nvSpPr>
        <p:spPr>
          <a:xfrm>
            <a:off x="1233577" y="3919327"/>
            <a:ext cx="5996088" cy="206210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#2: Sort the rows to show only Northeast and the columns to show only equipment by using the drop down arrows.</a:t>
            </a:r>
          </a:p>
        </p:txBody>
      </p:sp>
      <p:cxnSp>
        <p:nvCxnSpPr>
          <p:cNvPr id="7" name="Straight Arrow Connector 6">
            <a:extLst>
              <a:ext uri="{FF2B5EF4-FFF2-40B4-BE49-F238E27FC236}">
                <a16:creationId xmlns:a16="http://schemas.microsoft.com/office/drawing/2014/main" id="{CA4FB482-542B-48EF-A125-974A9C602481}"/>
              </a:ext>
            </a:extLst>
          </p:cNvPr>
          <p:cNvCxnSpPr>
            <a:cxnSpLocks/>
          </p:cNvCxnSpPr>
          <p:nvPr/>
        </p:nvCxnSpPr>
        <p:spPr>
          <a:xfrm flipH="1" flipV="1">
            <a:off x="1814614" y="2938673"/>
            <a:ext cx="564460" cy="107464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C5C82D5-4A48-458E-9653-F63913ED1C60}"/>
              </a:ext>
            </a:extLst>
          </p:cNvPr>
          <p:cNvCxnSpPr>
            <a:cxnSpLocks/>
          </p:cNvCxnSpPr>
          <p:nvPr/>
        </p:nvCxnSpPr>
        <p:spPr>
          <a:xfrm flipH="1" flipV="1">
            <a:off x="908165" y="3082448"/>
            <a:ext cx="333701" cy="110999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2285731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B4B1074-BD77-495D-85CE-0F3358FFAA14}"/>
              </a:ext>
            </a:extLst>
          </p:cNvPr>
          <p:cNvPicPr>
            <a:picLocks noChangeAspect="1"/>
          </p:cNvPicPr>
          <p:nvPr/>
        </p:nvPicPr>
        <p:blipFill>
          <a:blip r:embed="rId4"/>
          <a:stretch>
            <a:fillRect/>
          </a:stretch>
        </p:blipFill>
        <p:spPr>
          <a:xfrm>
            <a:off x="181335" y="1005430"/>
            <a:ext cx="8781329" cy="5852570"/>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4EADA037-9663-48CB-98CE-57104CD3A79C}"/>
              </a:ext>
            </a:extLst>
          </p:cNvPr>
          <p:cNvSpPr txBox="1"/>
          <p:nvPr/>
        </p:nvSpPr>
        <p:spPr>
          <a:xfrm>
            <a:off x="4320018" y="2350379"/>
            <a:ext cx="3376182"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#3: On the analyze tab, click Insert Timeline</a:t>
            </a:r>
          </a:p>
        </p:txBody>
      </p:sp>
      <p:cxnSp>
        <p:nvCxnSpPr>
          <p:cNvPr id="12" name="Straight Arrow Connector 11">
            <a:extLst>
              <a:ext uri="{FF2B5EF4-FFF2-40B4-BE49-F238E27FC236}">
                <a16:creationId xmlns:a16="http://schemas.microsoft.com/office/drawing/2014/main" id="{DD38104F-B314-495A-B187-A29AC917A289}"/>
              </a:ext>
            </a:extLst>
          </p:cNvPr>
          <p:cNvCxnSpPr>
            <a:cxnSpLocks/>
          </p:cNvCxnSpPr>
          <p:nvPr/>
        </p:nvCxnSpPr>
        <p:spPr>
          <a:xfrm flipH="1" flipV="1">
            <a:off x="3755558" y="1616799"/>
            <a:ext cx="564460" cy="107464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A2504FFA-C69C-4C6F-956C-908388094C07}"/>
              </a:ext>
            </a:extLst>
          </p:cNvPr>
          <p:cNvSpPr txBox="1">
            <a:spLocks/>
          </p:cNvSpPr>
          <p:nvPr/>
        </p:nvSpPr>
        <p:spPr>
          <a:xfrm>
            <a:off x="92279" y="175775"/>
            <a:ext cx="8959441" cy="7545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rPr>
              <a:t>Req 5: Equipment purchased in Northeast in 2008</a:t>
            </a:r>
          </a:p>
        </p:txBody>
      </p:sp>
      <p:sp>
        <p:nvSpPr>
          <p:cNvPr id="14" name="Rectangle: Rounded Corners 13">
            <a:extLst>
              <a:ext uri="{FF2B5EF4-FFF2-40B4-BE49-F238E27FC236}">
                <a16:creationId xmlns:a16="http://schemas.microsoft.com/office/drawing/2014/main" id="{6BAF51E7-1F82-4D47-AD21-C147D215652D}"/>
              </a:ext>
            </a:extLst>
          </p:cNvPr>
          <p:cNvSpPr/>
          <p:nvPr/>
        </p:nvSpPr>
        <p:spPr>
          <a:xfrm>
            <a:off x="4693529" y="1164566"/>
            <a:ext cx="551332" cy="284671"/>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5490170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A3EB96-A873-4A5D-8514-D6105087CD82}"/>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32FAF011-4EF8-409B-92F2-47E866307E7F}"/>
              </a:ext>
            </a:extLst>
          </p:cNvPr>
          <p:cNvSpPr txBox="1"/>
          <p:nvPr/>
        </p:nvSpPr>
        <p:spPr>
          <a:xfrm>
            <a:off x="655847" y="4110487"/>
            <a:ext cx="2528661"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#4: Select </a:t>
            </a:r>
            <a:r>
              <a:rPr kumimoji="0" lang="en-US" sz="3200" b="0" i="0" u="none" strike="noStrike" kern="1200" cap="none" spc="0" normalizeH="0" baseline="0" noProof="0" dirty="0" err="1">
                <a:ln>
                  <a:noFill/>
                </a:ln>
                <a:solidFill>
                  <a:srgbClr val="C00000"/>
                </a:solidFill>
                <a:effectLst/>
                <a:uLnTx/>
                <a:uFillTx/>
                <a:latin typeface="Calibri" panose="020F0502020204030204"/>
                <a:ea typeface="+mn-ea"/>
                <a:cs typeface="+mn-cs"/>
              </a:rPr>
              <a:t>InSvcDate</a:t>
            </a: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 and then OK</a:t>
            </a:r>
          </a:p>
        </p:txBody>
      </p:sp>
      <p:cxnSp>
        <p:nvCxnSpPr>
          <p:cNvPr id="12" name="Straight Arrow Connector 11">
            <a:extLst>
              <a:ext uri="{FF2B5EF4-FFF2-40B4-BE49-F238E27FC236}">
                <a16:creationId xmlns:a16="http://schemas.microsoft.com/office/drawing/2014/main" id="{2445666B-01C8-4851-9AEF-B087F1A9EE52}"/>
              </a:ext>
            </a:extLst>
          </p:cNvPr>
          <p:cNvCxnSpPr>
            <a:cxnSpLocks/>
          </p:cNvCxnSpPr>
          <p:nvPr/>
        </p:nvCxnSpPr>
        <p:spPr>
          <a:xfrm flipV="1">
            <a:off x="2570672" y="4537494"/>
            <a:ext cx="879894" cy="690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3DF18BF1-D940-448A-9DFA-36BCA75AAC47}"/>
              </a:ext>
            </a:extLst>
          </p:cNvPr>
          <p:cNvCxnSpPr>
            <a:cxnSpLocks/>
          </p:cNvCxnSpPr>
          <p:nvPr/>
        </p:nvCxnSpPr>
        <p:spPr>
          <a:xfrm>
            <a:off x="2475781" y="5313872"/>
            <a:ext cx="1535502" cy="46582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014A1395-D7A7-491F-B558-71415DF3097B}"/>
              </a:ext>
            </a:extLst>
          </p:cNvPr>
          <p:cNvSpPr txBox="1">
            <a:spLocks/>
          </p:cNvSpPr>
          <p:nvPr/>
        </p:nvSpPr>
        <p:spPr>
          <a:xfrm>
            <a:off x="92279" y="175775"/>
            <a:ext cx="8959441" cy="7545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rPr>
              <a:t>Req 5: Equipment purchased in Northeast in 2008</a:t>
            </a:r>
          </a:p>
        </p:txBody>
      </p:sp>
    </p:spTree>
    <p:custDataLst>
      <p:tags r:id="rId1"/>
    </p:custDataLst>
    <p:extLst>
      <p:ext uri="{BB962C8B-B14F-4D97-AF65-F5344CB8AC3E}">
        <p14:creationId xmlns:p14="http://schemas.microsoft.com/office/powerpoint/2010/main" val="41444719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86C884-FD0B-4E82-B394-0244F95BE397}"/>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32FAF011-4EF8-409B-92F2-47E866307E7F}"/>
              </a:ext>
            </a:extLst>
          </p:cNvPr>
          <p:cNvSpPr txBox="1"/>
          <p:nvPr/>
        </p:nvSpPr>
        <p:spPr>
          <a:xfrm>
            <a:off x="5682016" y="3195607"/>
            <a:ext cx="3211637" cy="304698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#5: The default is months. Change to years by clicking on the down arrow and selecting years.</a:t>
            </a:r>
          </a:p>
        </p:txBody>
      </p:sp>
      <p:cxnSp>
        <p:nvCxnSpPr>
          <p:cNvPr id="12" name="Straight Arrow Connector 11">
            <a:extLst>
              <a:ext uri="{FF2B5EF4-FFF2-40B4-BE49-F238E27FC236}">
                <a16:creationId xmlns:a16="http://schemas.microsoft.com/office/drawing/2014/main" id="{8E6CFC2B-F35A-4C75-909D-7181295E7885}"/>
              </a:ext>
            </a:extLst>
          </p:cNvPr>
          <p:cNvCxnSpPr>
            <a:cxnSpLocks/>
          </p:cNvCxnSpPr>
          <p:nvPr/>
        </p:nvCxnSpPr>
        <p:spPr>
          <a:xfrm flipH="1">
            <a:off x="4796287" y="4149306"/>
            <a:ext cx="948906" cy="28467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2731EF0-9DEC-41CB-9442-A16996A9D3EC}"/>
              </a:ext>
            </a:extLst>
          </p:cNvPr>
          <p:cNvSpPr txBox="1">
            <a:spLocks/>
          </p:cNvSpPr>
          <p:nvPr/>
        </p:nvSpPr>
        <p:spPr>
          <a:xfrm>
            <a:off x="92279" y="175775"/>
            <a:ext cx="8959441" cy="7545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rPr>
              <a:t>Req 5: Equipment purchased in Northeast in 2008</a:t>
            </a:r>
          </a:p>
        </p:txBody>
      </p:sp>
    </p:spTree>
    <p:custDataLst>
      <p:tags r:id="rId1"/>
    </p:custDataLst>
    <p:extLst>
      <p:ext uri="{BB962C8B-B14F-4D97-AF65-F5344CB8AC3E}">
        <p14:creationId xmlns:p14="http://schemas.microsoft.com/office/powerpoint/2010/main" val="29478550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6C19EDE-1D2F-446A-AAB6-8511889A4A53}"/>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32FAF011-4EF8-409B-92F2-47E866307E7F}"/>
              </a:ext>
            </a:extLst>
          </p:cNvPr>
          <p:cNvSpPr txBox="1"/>
          <p:nvPr/>
        </p:nvSpPr>
        <p:spPr>
          <a:xfrm>
            <a:off x="5976984" y="4362091"/>
            <a:ext cx="2528661" cy="107721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#6: Select 2008 only.</a:t>
            </a:r>
          </a:p>
        </p:txBody>
      </p:sp>
      <p:cxnSp>
        <p:nvCxnSpPr>
          <p:cNvPr id="12" name="Straight Arrow Connector 11">
            <a:extLst>
              <a:ext uri="{FF2B5EF4-FFF2-40B4-BE49-F238E27FC236}">
                <a16:creationId xmlns:a16="http://schemas.microsoft.com/office/drawing/2014/main" id="{C55B33DF-9C68-4E8F-A3FB-04CA3FAAC110}"/>
              </a:ext>
            </a:extLst>
          </p:cNvPr>
          <p:cNvCxnSpPr>
            <a:cxnSpLocks/>
          </p:cNvCxnSpPr>
          <p:nvPr/>
        </p:nvCxnSpPr>
        <p:spPr>
          <a:xfrm flipH="1" flipV="1">
            <a:off x="4770408" y="4787660"/>
            <a:ext cx="1285335" cy="6038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9D4CC169-C8A5-467E-AE97-6BFDE6246E17}"/>
              </a:ext>
            </a:extLst>
          </p:cNvPr>
          <p:cNvSpPr txBox="1">
            <a:spLocks/>
          </p:cNvSpPr>
          <p:nvPr/>
        </p:nvSpPr>
        <p:spPr>
          <a:xfrm>
            <a:off x="92279" y="175775"/>
            <a:ext cx="8959441" cy="7545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rPr>
              <a:t>Req 5: Equipment purchased in Northeast in 2008</a:t>
            </a:r>
          </a:p>
        </p:txBody>
      </p:sp>
    </p:spTree>
    <p:custDataLst>
      <p:tags r:id="rId1"/>
    </p:custDataLst>
    <p:extLst>
      <p:ext uri="{BB962C8B-B14F-4D97-AF65-F5344CB8AC3E}">
        <p14:creationId xmlns:p14="http://schemas.microsoft.com/office/powerpoint/2010/main" val="36123545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59D11-BD09-4D01-92B5-B68FF7DFFEEF}"/>
              </a:ext>
            </a:extLst>
          </p:cNvPr>
          <p:cNvSpPr>
            <a:spLocks noGrp="1"/>
          </p:cNvSpPr>
          <p:nvPr>
            <p:ph type="title"/>
          </p:nvPr>
        </p:nvSpPr>
        <p:spPr>
          <a:xfrm>
            <a:off x="304800" y="409956"/>
            <a:ext cx="8570976" cy="1325563"/>
          </a:xfrm>
        </p:spPr>
        <p:txBody>
          <a:bodyPr>
            <a:normAutofit/>
          </a:bodyPr>
          <a:lstStyle/>
          <a:p>
            <a:r>
              <a:rPr lang="en-US" sz="5400" dirty="0">
                <a:solidFill>
                  <a:schemeClr val="bg1"/>
                </a:solidFill>
              </a:rPr>
              <a:t>Requirement 6</a:t>
            </a:r>
          </a:p>
        </p:txBody>
      </p:sp>
      <p:sp>
        <p:nvSpPr>
          <p:cNvPr id="3" name="TextBox 2">
            <a:extLst>
              <a:ext uri="{FF2B5EF4-FFF2-40B4-BE49-F238E27FC236}">
                <a16:creationId xmlns:a16="http://schemas.microsoft.com/office/drawing/2014/main" id="{A954AD4D-90D3-4373-B6D6-AB277A71664F}"/>
              </a:ext>
            </a:extLst>
          </p:cNvPr>
          <p:cNvSpPr txBox="1"/>
          <p:nvPr/>
        </p:nvSpPr>
        <p:spPr>
          <a:xfrm>
            <a:off x="717461" y="1906207"/>
            <a:ext cx="7710007" cy="193899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rPr>
              <a:t>What are the total cost of assets purchased by category </a:t>
            </a:r>
            <a:r>
              <a:rPr kumimoji="0" lang="en-US" sz="4000" b="0" i="0" u="sng" strike="noStrike" kern="1200" cap="none" spc="0" normalizeH="0" baseline="0" noProof="0" dirty="0">
                <a:ln>
                  <a:noFill/>
                </a:ln>
                <a:solidFill>
                  <a:prstClr val="white"/>
                </a:solidFill>
                <a:effectLst/>
                <a:uLnTx/>
                <a:uFillTx/>
                <a:latin typeface="Calibri" panose="020F0502020204030204"/>
                <a:ea typeface="+mn-ea"/>
                <a:cs typeface="+mn-cs"/>
              </a:rPr>
              <a:t>before 2005</a:t>
            </a:r>
            <a:r>
              <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rPr>
              <a:t>? (Hint: Use the Timeline Tool)</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5" name="Straight Connector 4">
            <a:extLst>
              <a:ext uri="{FF2B5EF4-FFF2-40B4-BE49-F238E27FC236}">
                <a16:creationId xmlns:a16="http://schemas.microsoft.com/office/drawing/2014/main" id="{9D9BA1A7-8DF0-4CD4-AAE9-20B1A716602E}"/>
              </a:ext>
            </a:extLst>
          </p:cNvPr>
          <p:cNvCxnSpPr/>
          <p:nvPr/>
        </p:nvCxnSpPr>
        <p:spPr>
          <a:xfrm>
            <a:off x="1086635" y="1619746"/>
            <a:ext cx="6929307" cy="0"/>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006461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E208D81-9EE6-42B8-A9A6-49BC99615788}"/>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6A76CF6-30EA-4BEB-8579-55D60632E548}"/>
              </a:ext>
            </a:extLst>
          </p:cNvPr>
          <p:cNvSpPr txBox="1"/>
          <p:nvPr/>
        </p:nvSpPr>
        <p:spPr>
          <a:xfrm>
            <a:off x="1233577" y="3919327"/>
            <a:ext cx="5996088"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#1: Begin by creating a pivot table showing the total cost by asset category.</a:t>
            </a:r>
          </a:p>
        </p:txBody>
      </p:sp>
      <p:sp>
        <p:nvSpPr>
          <p:cNvPr id="10" name="Title 1">
            <a:extLst>
              <a:ext uri="{FF2B5EF4-FFF2-40B4-BE49-F238E27FC236}">
                <a16:creationId xmlns:a16="http://schemas.microsoft.com/office/drawing/2014/main" id="{FB3C39CF-DCED-4E3C-ADEC-613C445F6B2B}"/>
              </a:ext>
            </a:extLst>
          </p:cNvPr>
          <p:cNvSpPr txBox="1">
            <a:spLocks/>
          </p:cNvSpPr>
          <p:nvPr/>
        </p:nvSpPr>
        <p:spPr>
          <a:xfrm>
            <a:off x="92279" y="175775"/>
            <a:ext cx="8959441" cy="7545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rPr>
              <a:t>Req 6: Total cost of assets by category before 2005</a:t>
            </a:r>
          </a:p>
        </p:txBody>
      </p:sp>
    </p:spTree>
    <p:custDataLst>
      <p:tags r:id="rId1"/>
    </p:custDataLst>
    <p:extLst>
      <p:ext uri="{BB962C8B-B14F-4D97-AF65-F5344CB8AC3E}">
        <p14:creationId xmlns:p14="http://schemas.microsoft.com/office/powerpoint/2010/main" val="34914041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B81B020-4CDA-4BBF-B6AB-599408DA0E41}"/>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6A76CF6-30EA-4BEB-8579-55D60632E548}"/>
              </a:ext>
            </a:extLst>
          </p:cNvPr>
          <p:cNvSpPr txBox="1"/>
          <p:nvPr/>
        </p:nvSpPr>
        <p:spPr>
          <a:xfrm>
            <a:off x="2596550" y="2987674"/>
            <a:ext cx="5996088" cy="107721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#2: Insert a timeline and select all years prior to 2005.</a:t>
            </a:r>
          </a:p>
        </p:txBody>
      </p:sp>
      <p:sp>
        <p:nvSpPr>
          <p:cNvPr id="10" name="Title 1">
            <a:extLst>
              <a:ext uri="{FF2B5EF4-FFF2-40B4-BE49-F238E27FC236}">
                <a16:creationId xmlns:a16="http://schemas.microsoft.com/office/drawing/2014/main" id="{FB3C39CF-DCED-4E3C-ADEC-613C445F6B2B}"/>
              </a:ext>
            </a:extLst>
          </p:cNvPr>
          <p:cNvSpPr txBox="1">
            <a:spLocks/>
          </p:cNvSpPr>
          <p:nvPr/>
        </p:nvSpPr>
        <p:spPr>
          <a:xfrm>
            <a:off x="92279" y="175775"/>
            <a:ext cx="8959441" cy="7545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rPr>
              <a:t>Req 6: Total cost of assets by category before 2005</a:t>
            </a:r>
          </a:p>
        </p:txBody>
      </p:sp>
    </p:spTree>
    <p:custDataLst>
      <p:tags r:id="rId1"/>
    </p:custDataLst>
    <p:extLst>
      <p:ext uri="{BB962C8B-B14F-4D97-AF65-F5344CB8AC3E}">
        <p14:creationId xmlns:p14="http://schemas.microsoft.com/office/powerpoint/2010/main" val="2474025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AF5D6-75A2-4903-89F4-456EB7A0D1A5}"/>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6A76CF6-30EA-4BEB-8579-55D60632E548}"/>
              </a:ext>
            </a:extLst>
          </p:cNvPr>
          <p:cNvSpPr txBox="1"/>
          <p:nvPr/>
        </p:nvSpPr>
        <p:spPr>
          <a:xfrm>
            <a:off x="1354346" y="5161530"/>
            <a:ext cx="5996088" cy="107721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#3: Double check by dragging “Years” down to columns.</a:t>
            </a:r>
          </a:p>
        </p:txBody>
      </p:sp>
      <p:sp>
        <p:nvSpPr>
          <p:cNvPr id="10" name="Title 1">
            <a:extLst>
              <a:ext uri="{FF2B5EF4-FFF2-40B4-BE49-F238E27FC236}">
                <a16:creationId xmlns:a16="http://schemas.microsoft.com/office/drawing/2014/main" id="{FB3C39CF-DCED-4E3C-ADEC-613C445F6B2B}"/>
              </a:ext>
            </a:extLst>
          </p:cNvPr>
          <p:cNvSpPr txBox="1">
            <a:spLocks/>
          </p:cNvSpPr>
          <p:nvPr/>
        </p:nvSpPr>
        <p:spPr>
          <a:xfrm>
            <a:off x="92279" y="175775"/>
            <a:ext cx="8959441" cy="7545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rPr>
              <a:t>Req 6: Total cost of assets by category before 2005</a:t>
            </a:r>
          </a:p>
        </p:txBody>
      </p:sp>
      <p:sp>
        <p:nvSpPr>
          <p:cNvPr id="7" name="Rectangle: Rounded Corners 6">
            <a:extLst>
              <a:ext uri="{FF2B5EF4-FFF2-40B4-BE49-F238E27FC236}">
                <a16:creationId xmlns:a16="http://schemas.microsoft.com/office/drawing/2014/main" id="{3BCDB659-63E6-4936-9586-5CFD8E400DC0}"/>
              </a:ext>
            </a:extLst>
          </p:cNvPr>
          <p:cNvSpPr/>
          <p:nvPr/>
        </p:nvSpPr>
        <p:spPr>
          <a:xfrm>
            <a:off x="7193907" y="4431560"/>
            <a:ext cx="1009579" cy="12867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003953E5-5DFF-4F41-B753-973983E73ECB}"/>
              </a:ext>
            </a:extLst>
          </p:cNvPr>
          <p:cNvCxnSpPr>
            <a:cxnSpLocks/>
          </p:cNvCxnSpPr>
          <p:nvPr/>
        </p:nvCxnSpPr>
        <p:spPr>
          <a:xfrm>
            <a:off x="7970808" y="4560230"/>
            <a:ext cx="483079" cy="47759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1063656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59D11-BD09-4D01-92B5-B68FF7DFFEEF}"/>
              </a:ext>
            </a:extLst>
          </p:cNvPr>
          <p:cNvSpPr>
            <a:spLocks noGrp="1"/>
          </p:cNvSpPr>
          <p:nvPr>
            <p:ph type="title"/>
          </p:nvPr>
        </p:nvSpPr>
        <p:spPr>
          <a:xfrm>
            <a:off x="304800" y="409956"/>
            <a:ext cx="8570976" cy="1325563"/>
          </a:xfrm>
        </p:spPr>
        <p:txBody>
          <a:bodyPr>
            <a:normAutofit/>
          </a:bodyPr>
          <a:lstStyle/>
          <a:p>
            <a:r>
              <a:rPr lang="en-US" sz="5400" dirty="0">
                <a:solidFill>
                  <a:schemeClr val="bg1"/>
                </a:solidFill>
              </a:rPr>
              <a:t>Requirement 7</a:t>
            </a:r>
          </a:p>
        </p:txBody>
      </p:sp>
      <p:sp>
        <p:nvSpPr>
          <p:cNvPr id="3" name="TextBox 2">
            <a:extLst>
              <a:ext uri="{FF2B5EF4-FFF2-40B4-BE49-F238E27FC236}">
                <a16:creationId xmlns:a16="http://schemas.microsoft.com/office/drawing/2014/main" id="{A954AD4D-90D3-4373-B6D6-AB277A71664F}"/>
              </a:ext>
            </a:extLst>
          </p:cNvPr>
          <p:cNvSpPr txBox="1"/>
          <p:nvPr/>
        </p:nvSpPr>
        <p:spPr>
          <a:xfrm>
            <a:off x="717461" y="1906207"/>
            <a:ext cx="7710007" cy="31700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rPr>
              <a:t>Prepare a pivot table that shows the book value of the furniture category by region. Prepare a pivot chart using the column chart type for this information.</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5" name="Straight Connector 4">
            <a:extLst>
              <a:ext uri="{FF2B5EF4-FFF2-40B4-BE49-F238E27FC236}">
                <a16:creationId xmlns:a16="http://schemas.microsoft.com/office/drawing/2014/main" id="{9D9BA1A7-8DF0-4CD4-AAE9-20B1A716602E}"/>
              </a:ext>
            </a:extLst>
          </p:cNvPr>
          <p:cNvCxnSpPr/>
          <p:nvPr/>
        </p:nvCxnSpPr>
        <p:spPr>
          <a:xfrm>
            <a:off x="1086635" y="1619746"/>
            <a:ext cx="6929307" cy="0"/>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6360781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400A80-525C-4C41-97BD-65BD52CFE000}"/>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6A76CF6-30EA-4BEB-8579-55D60632E548}"/>
              </a:ext>
            </a:extLst>
          </p:cNvPr>
          <p:cNvSpPr txBox="1"/>
          <p:nvPr/>
        </p:nvSpPr>
        <p:spPr>
          <a:xfrm>
            <a:off x="1233577" y="3919327"/>
            <a:ext cx="5996088"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#1: Begin by creating a pivot table showing the ending book value by asset category and region.</a:t>
            </a:r>
          </a:p>
        </p:txBody>
      </p:sp>
      <p:sp>
        <p:nvSpPr>
          <p:cNvPr id="10" name="Title 1">
            <a:extLst>
              <a:ext uri="{FF2B5EF4-FFF2-40B4-BE49-F238E27FC236}">
                <a16:creationId xmlns:a16="http://schemas.microsoft.com/office/drawing/2014/main" id="{FB3C39CF-DCED-4E3C-ADEC-613C445F6B2B}"/>
              </a:ext>
            </a:extLst>
          </p:cNvPr>
          <p:cNvSpPr txBox="1">
            <a:spLocks/>
          </p:cNvSpPr>
          <p:nvPr/>
        </p:nvSpPr>
        <p:spPr>
          <a:xfrm>
            <a:off x="92279" y="175775"/>
            <a:ext cx="8959441" cy="7545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rPr>
              <a:t>Req 7: Pivot table book value of furniture by region</a:t>
            </a:r>
          </a:p>
        </p:txBody>
      </p:sp>
    </p:spTree>
    <p:custDataLst>
      <p:tags r:id="rId1"/>
    </p:custDataLst>
    <p:extLst>
      <p:ext uri="{BB962C8B-B14F-4D97-AF65-F5344CB8AC3E}">
        <p14:creationId xmlns:p14="http://schemas.microsoft.com/office/powerpoint/2010/main" val="3485062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11A73C-DAC6-440F-951D-358B342E7A95}"/>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6A76CF6-30EA-4BEB-8579-55D60632E548}"/>
              </a:ext>
            </a:extLst>
          </p:cNvPr>
          <p:cNvSpPr txBox="1"/>
          <p:nvPr/>
        </p:nvSpPr>
        <p:spPr>
          <a:xfrm>
            <a:off x="1233577" y="3919327"/>
            <a:ext cx="5996088" cy="107721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#2: Use the column labels to show only the furniture.</a:t>
            </a:r>
          </a:p>
        </p:txBody>
      </p:sp>
      <p:sp>
        <p:nvSpPr>
          <p:cNvPr id="10" name="Title 1">
            <a:extLst>
              <a:ext uri="{FF2B5EF4-FFF2-40B4-BE49-F238E27FC236}">
                <a16:creationId xmlns:a16="http://schemas.microsoft.com/office/drawing/2014/main" id="{FB3C39CF-DCED-4E3C-ADEC-613C445F6B2B}"/>
              </a:ext>
            </a:extLst>
          </p:cNvPr>
          <p:cNvSpPr txBox="1">
            <a:spLocks/>
          </p:cNvSpPr>
          <p:nvPr/>
        </p:nvSpPr>
        <p:spPr>
          <a:xfrm>
            <a:off x="92279" y="175775"/>
            <a:ext cx="8959441" cy="7545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rPr>
              <a:t>Req 7: Pivot table book value of furniture by region</a:t>
            </a:r>
          </a:p>
        </p:txBody>
      </p:sp>
      <p:cxnSp>
        <p:nvCxnSpPr>
          <p:cNvPr id="7" name="Straight Arrow Connector 6">
            <a:extLst>
              <a:ext uri="{FF2B5EF4-FFF2-40B4-BE49-F238E27FC236}">
                <a16:creationId xmlns:a16="http://schemas.microsoft.com/office/drawing/2014/main" id="{35BE493E-7BEC-46E9-A653-1329FEE58C59}"/>
              </a:ext>
            </a:extLst>
          </p:cNvPr>
          <p:cNvCxnSpPr>
            <a:cxnSpLocks/>
          </p:cNvCxnSpPr>
          <p:nvPr/>
        </p:nvCxnSpPr>
        <p:spPr>
          <a:xfrm flipH="1" flipV="1">
            <a:off x="2139351" y="2938673"/>
            <a:ext cx="457201" cy="112436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0686025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11A73C-DAC6-440F-951D-358B342E7A95}"/>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6A76CF6-30EA-4BEB-8579-55D60632E548}"/>
              </a:ext>
            </a:extLst>
          </p:cNvPr>
          <p:cNvSpPr txBox="1"/>
          <p:nvPr/>
        </p:nvSpPr>
        <p:spPr>
          <a:xfrm>
            <a:off x="1233577" y="3919327"/>
            <a:ext cx="5996088" cy="107721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#3: On the analyze tab, click on PivotChart.</a:t>
            </a:r>
          </a:p>
        </p:txBody>
      </p:sp>
      <p:sp>
        <p:nvSpPr>
          <p:cNvPr id="10" name="Title 1">
            <a:extLst>
              <a:ext uri="{FF2B5EF4-FFF2-40B4-BE49-F238E27FC236}">
                <a16:creationId xmlns:a16="http://schemas.microsoft.com/office/drawing/2014/main" id="{FB3C39CF-DCED-4E3C-ADEC-613C445F6B2B}"/>
              </a:ext>
            </a:extLst>
          </p:cNvPr>
          <p:cNvSpPr txBox="1">
            <a:spLocks/>
          </p:cNvSpPr>
          <p:nvPr/>
        </p:nvSpPr>
        <p:spPr>
          <a:xfrm>
            <a:off x="92279" y="175775"/>
            <a:ext cx="8959441" cy="7545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rPr>
              <a:t>Req 7: Prepare a pivot chart using column chart.</a:t>
            </a:r>
          </a:p>
        </p:txBody>
      </p:sp>
      <p:cxnSp>
        <p:nvCxnSpPr>
          <p:cNvPr id="7" name="Straight Arrow Connector 6">
            <a:extLst>
              <a:ext uri="{FF2B5EF4-FFF2-40B4-BE49-F238E27FC236}">
                <a16:creationId xmlns:a16="http://schemas.microsoft.com/office/drawing/2014/main" id="{35BE493E-7BEC-46E9-A653-1329FEE58C59}"/>
              </a:ext>
            </a:extLst>
          </p:cNvPr>
          <p:cNvCxnSpPr>
            <a:cxnSpLocks/>
          </p:cNvCxnSpPr>
          <p:nvPr/>
        </p:nvCxnSpPr>
        <p:spPr>
          <a:xfrm flipV="1">
            <a:off x="4770408" y="1759789"/>
            <a:ext cx="2242867" cy="225149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a16="http://schemas.microsoft.com/office/drawing/2014/main" id="{BBBA3958-35C8-4B78-A978-A7BCF79C64BE}"/>
              </a:ext>
            </a:extLst>
          </p:cNvPr>
          <p:cNvSpPr/>
          <p:nvPr/>
        </p:nvSpPr>
        <p:spPr>
          <a:xfrm>
            <a:off x="4693529" y="1164566"/>
            <a:ext cx="551332" cy="284671"/>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5143736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D6682F-8401-4C1C-9BA2-0E868BAC7859}"/>
              </a:ext>
            </a:extLst>
          </p:cNvPr>
          <p:cNvPicPr>
            <a:picLocks noChangeAspect="1"/>
          </p:cNvPicPr>
          <p:nvPr/>
        </p:nvPicPr>
        <p:blipFill>
          <a:blip r:embed="rId4"/>
          <a:stretch>
            <a:fillRect/>
          </a:stretch>
        </p:blipFill>
        <p:spPr>
          <a:xfrm>
            <a:off x="181335" y="980656"/>
            <a:ext cx="8781329" cy="5877343"/>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6A76CF6-30EA-4BEB-8579-55D60632E548}"/>
              </a:ext>
            </a:extLst>
          </p:cNvPr>
          <p:cNvSpPr txBox="1"/>
          <p:nvPr/>
        </p:nvSpPr>
        <p:spPr>
          <a:xfrm>
            <a:off x="638354" y="5605007"/>
            <a:ext cx="5996088" cy="107721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#4: Select Column and Clustered Column. Click OK.</a:t>
            </a:r>
          </a:p>
        </p:txBody>
      </p:sp>
      <p:sp>
        <p:nvSpPr>
          <p:cNvPr id="10" name="Title 1">
            <a:extLst>
              <a:ext uri="{FF2B5EF4-FFF2-40B4-BE49-F238E27FC236}">
                <a16:creationId xmlns:a16="http://schemas.microsoft.com/office/drawing/2014/main" id="{FB3C39CF-DCED-4E3C-ADEC-613C445F6B2B}"/>
              </a:ext>
            </a:extLst>
          </p:cNvPr>
          <p:cNvSpPr txBox="1">
            <a:spLocks/>
          </p:cNvSpPr>
          <p:nvPr/>
        </p:nvSpPr>
        <p:spPr>
          <a:xfrm>
            <a:off x="92279" y="175775"/>
            <a:ext cx="8959441" cy="7545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rPr>
              <a:t>Req 7: Prepare a pivot chart using column chart.</a:t>
            </a:r>
          </a:p>
        </p:txBody>
      </p:sp>
      <p:cxnSp>
        <p:nvCxnSpPr>
          <p:cNvPr id="7" name="Straight Arrow Connector 6">
            <a:extLst>
              <a:ext uri="{FF2B5EF4-FFF2-40B4-BE49-F238E27FC236}">
                <a16:creationId xmlns:a16="http://schemas.microsoft.com/office/drawing/2014/main" id="{35BE493E-7BEC-46E9-A653-1329FEE58C59}"/>
              </a:ext>
            </a:extLst>
          </p:cNvPr>
          <p:cNvCxnSpPr>
            <a:cxnSpLocks/>
          </p:cNvCxnSpPr>
          <p:nvPr/>
        </p:nvCxnSpPr>
        <p:spPr>
          <a:xfrm flipV="1">
            <a:off x="1224951" y="2958861"/>
            <a:ext cx="1500996" cy="268550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43D756C-7C0F-4BB5-81F4-DBE23D153D94}"/>
              </a:ext>
            </a:extLst>
          </p:cNvPr>
          <p:cNvCxnSpPr>
            <a:cxnSpLocks/>
          </p:cNvCxnSpPr>
          <p:nvPr/>
        </p:nvCxnSpPr>
        <p:spPr>
          <a:xfrm flipV="1">
            <a:off x="5244861" y="5605008"/>
            <a:ext cx="465826" cy="8842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2956741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315B31B-A2B1-4614-9282-CDDDC64C0977}"/>
              </a:ext>
            </a:extLst>
          </p:cNvPr>
          <p:cNvPicPr>
            <a:picLocks noChangeAspect="1"/>
          </p:cNvPicPr>
          <p:nvPr/>
        </p:nvPicPr>
        <p:blipFill>
          <a:blip r:embed="rId4"/>
          <a:stretch>
            <a:fillRect/>
          </a:stretch>
        </p:blipFill>
        <p:spPr>
          <a:xfrm>
            <a:off x="181334" y="980657"/>
            <a:ext cx="8781329" cy="5852569"/>
          </a:xfrm>
          <a:prstGeom prst="rect">
            <a:avLst/>
          </a:prstGeom>
        </p:spPr>
      </p:pic>
      <p:sp>
        <p:nvSpPr>
          <p:cNvPr id="8" name="Rectangle 7">
            <a:extLst>
              <a:ext uri="{FF2B5EF4-FFF2-40B4-BE49-F238E27FC236}">
                <a16:creationId xmlns:a16="http://schemas.microsoft.com/office/drawing/2014/main" id="{74C1940D-D0A9-432C-AE73-C09AA09E2A8B}"/>
              </a:ext>
            </a:extLst>
          </p:cNvPr>
          <p:cNvSpPr/>
          <p:nvPr/>
        </p:nvSpPr>
        <p:spPr>
          <a:xfrm>
            <a:off x="0" y="100668"/>
            <a:ext cx="9144000" cy="8799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6A76CF6-30EA-4BEB-8579-55D60632E548}"/>
              </a:ext>
            </a:extLst>
          </p:cNvPr>
          <p:cNvSpPr txBox="1"/>
          <p:nvPr/>
        </p:nvSpPr>
        <p:spPr>
          <a:xfrm>
            <a:off x="1173192" y="5877343"/>
            <a:ext cx="5996088"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panose="020F0502020204030204"/>
                <a:ea typeface="+mn-ea"/>
                <a:cs typeface="+mn-cs"/>
              </a:rPr>
              <a:t>#5: The pivot chart is shown.</a:t>
            </a:r>
          </a:p>
        </p:txBody>
      </p:sp>
      <p:sp>
        <p:nvSpPr>
          <p:cNvPr id="10" name="Title 1">
            <a:extLst>
              <a:ext uri="{FF2B5EF4-FFF2-40B4-BE49-F238E27FC236}">
                <a16:creationId xmlns:a16="http://schemas.microsoft.com/office/drawing/2014/main" id="{FB3C39CF-DCED-4E3C-ADEC-613C445F6B2B}"/>
              </a:ext>
            </a:extLst>
          </p:cNvPr>
          <p:cNvSpPr txBox="1">
            <a:spLocks/>
          </p:cNvSpPr>
          <p:nvPr/>
        </p:nvSpPr>
        <p:spPr>
          <a:xfrm>
            <a:off x="92279" y="175775"/>
            <a:ext cx="8959441" cy="7545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rPr>
              <a:t>Req 7: Prepare a pivot chart using column chart.</a:t>
            </a:r>
          </a:p>
        </p:txBody>
      </p:sp>
    </p:spTree>
    <p:custDataLst>
      <p:tags r:id="rId1"/>
    </p:custDataLst>
    <p:extLst>
      <p:ext uri="{BB962C8B-B14F-4D97-AF65-F5344CB8AC3E}">
        <p14:creationId xmlns:p14="http://schemas.microsoft.com/office/powerpoint/2010/main" val="34874503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10.224"/>
  <p:tag name="ISPRING_SLIDE_ID_2" val="{3E83BC76-16A9-4DE2-B753-CCEC22DC10A2}"/>
</p:tagLst>
</file>

<file path=ppt/tags/tag2.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23.615"/>
  <p:tag name="ISPRING_SLIDE_ID_2" val="{564867E7-79BE-4267-825C-8FD0471EFDA4}"/>
</p:tagLst>
</file>

<file path=ppt/tags/tag3.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23.615"/>
  <p:tag name="ISPRING_SLIDE_ID_2" val="{564867E7-79BE-4267-825C-8FD0471EFDA4}"/>
</p:tagLst>
</file>

<file path=ppt/tags/tag4.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23.615"/>
  <p:tag name="ISPRING_SLIDE_ID_2" val="{564867E7-79BE-4267-825C-8FD0471EFDA4}"/>
</p:tagLst>
</file>

<file path=ppt/tags/tag5.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23.615"/>
  <p:tag name="ISPRING_SLIDE_ID_2" val="{564867E7-79BE-4267-825C-8FD0471EFDA4}"/>
</p:tagLst>
</file>

<file path=ppt/tags/tag6.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23.615"/>
  <p:tag name="ISPRING_SLIDE_ID_2" val="{564867E7-79BE-4267-825C-8FD0471EFDA4}"/>
</p:tagLst>
</file>

<file path=ppt/tags/tag7.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27.472"/>
  <p:tag name="ISPRING_SLIDE_ID_2" val="{3C265335-9DA3-4FBF-9EB4-37741B41D9FC}"/>
</p:tagLst>
</file>

<file path=ppt/tags/tag8.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10.224"/>
  <p:tag name="ISPRING_SLIDE_ID_2" val="{3E83BC76-16A9-4DE2-B753-CCEC22DC10A2}"/>
</p:tagLst>
</file>

<file path=ppt/tags/tag9.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10.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11.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12.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10.224"/>
  <p:tag name="ISPRING_SLIDE_ID_2" val="{3E83BC76-16A9-4DE2-B753-CCEC22DC10A2}"/>
</p:tagLst>
</file>

<file path=ppt/tags/tag13.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14.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15.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16.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17.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18.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10.224"/>
  <p:tag name="ISPRING_SLIDE_ID_2" val="{3E83BC76-16A9-4DE2-B753-CCEC22DC10A2}"/>
</p:tagLst>
</file>

<file path=ppt/tags/tag19.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20.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21.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22.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23.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24.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25.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26.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10.224"/>
  <p:tag name="ISPRING_SLIDE_ID_2" val="{3E83BC76-16A9-4DE2-B753-CCEC22DC10A2}"/>
</p:tagLst>
</file>

<file path=ppt/tags/tag27.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28.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29.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30.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31.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32.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10.224"/>
  <p:tag name="ISPRING_SLIDE_ID_2" val="{3E83BC76-16A9-4DE2-B753-CCEC22DC10A2}"/>
</p:tagLst>
</file>

<file path=ppt/tags/tag33.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34.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35.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36.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37.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38.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39.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10.224"/>
  <p:tag name="ISPRING_SLIDE_ID_2" val="{3E83BC76-16A9-4DE2-B753-CCEC22DC10A2}"/>
</p:tagLst>
</file>

<file path=ppt/tags/tag40.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41.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42.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43.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10.224"/>
  <p:tag name="ISPRING_SLIDE_ID_2" val="{3E83BC76-16A9-4DE2-B753-CCEC22DC10A2}"/>
</p:tagLst>
</file>

<file path=ppt/tags/tag44.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45.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46.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47.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ags/tag48.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4D57E524-3B20-47CE-9C42-EF8185A78DF9}"/>
  <p:tag name="GENSWF_ADVANCE_TIME" val="6.017"/>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5">
      <a:dk1>
        <a:sysClr val="windowText" lastClr="000000"/>
      </a:dk1>
      <a:lt1>
        <a:sysClr val="window" lastClr="FFFFFF"/>
      </a:lt1>
      <a:dk2>
        <a:srgbClr val="1F3864"/>
      </a:dk2>
      <a:lt2>
        <a:srgbClr val="E7E6E6"/>
      </a:lt2>
      <a:accent1>
        <a:srgbClr val="4472C4"/>
      </a:accent1>
      <a:accent2>
        <a:srgbClr val="2F5496"/>
      </a:accent2>
      <a:accent3>
        <a:srgbClr val="2F5496"/>
      </a:accent3>
      <a:accent4>
        <a:srgbClr val="FFC000"/>
      </a:accent4>
      <a:accent5>
        <a:srgbClr val="5B9BD5"/>
      </a:accent5>
      <a:accent6>
        <a:srgbClr val="70AD47"/>
      </a:accent6>
      <a:hlink>
        <a:srgbClr val="172A4B"/>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119</TotalTime>
  <Words>1860</Words>
  <Application>Microsoft Office PowerPoint</Application>
  <PresentationFormat>On-screen Show (4:3)</PresentationFormat>
  <Paragraphs>197</Paragraphs>
  <Slides>59</Slides>
  <Notes>48</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59</vt:i4>
      </vt:variant>
    </vt:vector>
  </HeadingPairs>
  <TitlesOfParts>
    <vt:vector size="64" baseType="lpstr">
      <vt:lpstr>Arial</vt:lpstr>
      <vt:lpstr>Calibri</vt:lpstr>
      <vt:lpstr>Calibri Light</vt:lpstr>
      <vt:lpstr>Office Theme</vt:lpstr>
      <vt:lpstr>1_Office Theme</vt:lpstr>
      <vt:lpstr>Project 2: Financial accounting</vt:lpstr>
      <vt:lpstr>Hula Hut Burger dataset</vt:lpstr>
      <vt:lpstr>Hula Hut Burger dataset</vt:lpstr>
      <vt:lpstr>Hula Hut Burger dataset</vt:lpstr>
      <vt:lpstr>Learning objectives</vt:lpstr>
      <vt:lpstr>Hula Hut Burger data dictionary</vt:lpstr>
      <vt:lpstr>General instructions</vt:lpstr>
      <vt:lpstr>Requirement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Req 1: Fixed Asset Schedule</vt:lpstr>
      <vt:lpstr>Req 1: Fixed Asset Schedule</vt:lpstr>
      <vt:lpstr>Req 1: Fixed Asset Schedule</vt:lpstr>
      <vt:lpstr>Requirement 2</vt:lpstr>
      <vt:lpstr>Req 2: Which regions(s) does not have land?</vt:lpstr>
      <vt:lpstr>Req 2: Which regions(s) does not have land?</vt:lpstr>
      <vt:lpstr>Req 2: Which regions(s) does not have land?</vt:lpstr>
      <vt:lpstr>Req 2: Which regions(s) does not have land?</vt:lpstr>
      <vt:lpstr>Req 2: Which regions(s) does not have land?</vt:lpstr>
      <vt:lpstr>Requirement 3</vt:lpstr>
      <vt:lpstr>Req 3: Fixed Asset Schedule for Northeast by asset category.</vt:lpstr>
      <vt:lpstr>Req 3: Fixed Asset Schedule for Northeast by asset category.</vt:lpstr>
      <vt:lpstr>Req 3: Fixed Asset Schedule for Northeast by asset category.</vt:lpstr>
      <vt:lpstr>Req 3: Fixed Asset Schedule for Northeast by asset category.</vt:lpstr>
      <vt:lpstr>Req 3: Fixed Asset Schedule for Northeast by asset category.</vt:lpstr>
      <vt:lpstr>Req 3: Fixed Asset Schedule for Northeast by asset category.</vt:lpstr>
      <vt:lpstr>Req 3: Fixed Asset Schedule for Northeast by asset category.</vt:lpstr>
      <vt:lpstr>Requirement 4</vt:lpstr>
      <vt:lpstr>Req 4: Total cost of assets purchased by asset category in 2014</vt:lpstr>
      <vt:lpstr>Req 4: Total cost of assets purchased by asset category in 2014</vt:lpstr>
      <vt:lpstr>Req 4: Total cost of assets purchased by asset category in 2014</vt:lpstr>
      <vt:lpstr>Req 4: Total cost of assets purchased by asset category in 2014</vt:lpstr>
      <vt:lpstr>Req 4: Total cost of assets purchased by asset category in 2014</vt:lpstr>
      <vt:lpstr>Requirement 5</vt:lpstr>
      <vt:lpstr>PowerPoint Presentation</vt:lpstr>
      <vt:lpstr>Req 5: Equipment purchased in Northeast in 2008</vt:lpstr>
      <vt:lpstr>PowerPoint Presentation</vt:lpstr>
      <vt:lpstr>PowerPoint Presentation</vt:lpstr>
      <vt:lpstr>PowerPoint Presentation</vt:lpstr>
      <vt:lpstr>PowerPoint Presentation</vt:lpstr>
      <vt:lpstr>Requirement 6</vt:lpstr>
      <vt:lpstr>PowerPoint Presentation</vt:lpstr>
      <vt:lpstr>PowerPoint Presentation</vt:lpstr>
      <vt:lpstr>PowerPoint Presentation</vt:lpstr>
      <vt:lpstr>Requirement 7</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2: Financial accounting</dc:title>
  <dc:creator>Tracie Miller-Nobles</dc:creator>
  <cp:lastModifiedBy>Tracie Miller-Nobles</cp:lastModifiedBy>
  <cp:revision>13</cp:revision>
  <dcterms:created xsi:type="dcterms:W3CDTF">2018-06-01T20:32:29Z</dcterms:created>
  <dcterms:modified xsi:type="dcterms:W3CDTF">2018-06-01T22:32:18Z</dcterms:modified>
</cp:coreProperties>
</file>